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97" r:id="rId1"/>
  </p:sldMasterIdLst>
  <p:notesMasterIdLst>
    <p:notesMasterId r:id="rId15"/>
  </p:notesMasterIdLst>
  <p:handoutMasterIdLst>
    <p:handoutMasterId r:id="rId16"/>
  </p:handoutMasterIdLst>
  <p:sldIdLst>
    <p:sldId id="590" r:id="rId2"/>
    <p:sldId id="591" r:id="rId3"/>
    <p:sldId id="594" r:id="rId4"/>
    <p:sldId id="596" r:id="rId5"/>
    <p:sldId id="593" r:id="rId6"/>
    <p:sldId id="609" r:id="rId7"/>
    <p:sldId id="610" r:id="rId8"/>
    <p:sldId id="611" r:id="rId9"/>
    <p:sldId id="612" r:id="rId10"/>
    <p:sldId id="614" r:id="rId11"/>
    <p:sldId id="615" r:id="rId12"/>
    <p:sldId id="613" r:id="rId13"/>
    <p:sldId id="616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274B0"/>
    <a:srgbClr val="5AA08A"/>
    <a:srgbClr val="507BA2"/>
    <a:srgbClr val="52A887"/>
    <a:srgbClr val="3EA6C2"/>
    <a:srgbClr val="00FF00"/>
    <a:srgbClr val="DE7120"/>
    <a:srgbClr val="214945"/>
    <a:srgbClr val="39A181"/>
    <a:srgbClr val="0886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340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2310" y="-780"/>
      </p:cViewPr>
      <p:guideLst>
        <p:guide orient="horz" pos="2183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198124120503005E-2"/>
          <c:y val="2.5458490255018427E-2"/>
          <c:w val="0.72541646161417361"/>
          <c:h val="0.56475714746053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6D-40F3-BB33-4FA27E9FE3AE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6D-40F3-BB33-4FA27E9FE3AE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6D-40F3-BB33-4FA27E9FE3AE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6D-40F3-BB33-4FA27E9FE3AE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категория</c:v>
                </c:pt>
                <c:pt idx="1">
                  <c:v>II категория</c:v>
                </c:pt>
                <c:pt idx="2">
                  <c:v>III категория</c:v>
                </c:pt>
                <c:pt idx="3">
                  <c:v>IV категория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103</c:v>
                </c:pt>
                <c:pt idx="1">
                  <c:v>838</c:v>
                </c:pt>
                <c:pt idx="2">
                  <c:v>760</c:v>
                </c:pt>
                <c:pt idx="3">
                  <c:v>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C6D-40F3-BB33-4FA27E9FE3A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4.6458538385826774E-2"/>
          <c:y val="2.545853646934168E-2"/>
          <c:w val="0.72541646161417361"/>
          <c:h val="0.564757147460532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shade val="76000"/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3">
                  <a:shade val="65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CF-4D35-9B4A-44F72AD667E2}"/>
              </c:ext>
            </c:extLst>
          </c:dPt>
          <c:dPt>
            <c:idx val="1"/>
            <c:spPr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CF-4D35-9B4A-44F72AD667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Плановых проверок</c:v>
                </c:pt>
                <c:pt idx="1">
                  <c:v>Внеплановых проверок </c:v>
                </c:pt>
                <c:pt idx="2">
                  <c:v>Участие в проверках органов прокуратуры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287</c:v>
                </c:pt>
                <c:pt idx="2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CF-4D35-9B4A-44F72AD667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Плановых проверок</c:v>
                </c:pt>
                <c:pt idx="1">
                  <c:v>Внеплановых проверок </c:v>
                </c:pt>
                <c:pt idx="2">
                  <c:v>Участие в проверках органов прокуратуры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199</c:v>
                </c:pt>
                <c:pt idx="2">
                  <c:v>49</c:v>
                </c:pt>
              </c:numCache>
            </c:numRef>
          </c:val>
        </c:ser>
        <c:dLbls>
          <c:showVal val="1"/>
        </c:dLbls>
        <c:gapWidth val="100"/>
        <c:axId val="183870592"/>
        <c:axId val="183872512"/>
      </c:barChart>
      <c:catAx>
        <c:axId val="183870592"/>
        <c:scaling>
          <c:orientation val="minMax"/>
        </c:scaling>
        <c:axPos val="b"/>
        <c:numFmt formatCode="General" sourceLinked="1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72512"/>
        <c:crosses val="autoZero"/>
        <c:auto val="1"/>
        <c:lblAlgn val="ctr"/>
        <c:lblOffset val="100"/>
      </c:catAx>
      <c:valAx>
        <c:axId val="183872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7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7631840189301"/>
          <c:y val="0.43117277495561718"/>
          <c:w val="8.2796248632194966E-2"/>
          <c:h val="0.2260074883046873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7.198124120503005E-2"/>
          <c:y val="2.5458490255018427E-2"/>
          <c:w val="0.72541646161417361"/>
          <c:h val="0.564757147460532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c:spPr>
          <c:dLbls>
            <c:spPr>
              <a:solidFill>
                <a:prstClr val="white"/>
              </a:solidFill>
              <a:ln>
                <a:solidFill>
                  <a:prstClr val="white">
                    <a:lumMod val="50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Лицензионный контроль</c:v>
                </c:pt>
                <c:pt idx="1">
                  <c:v>Контроль за исполнением выданных предписаний</c:v>
                </c:pt>
                <c:pt idx="2">
                  <c:v>Поручения правительства РФ</c:v>
                </c:pt>
                <c:pt idx="3">
                  <c:v>Требование прокуратуры</c:v>
                </c:pt>
                <c:pt idx="4">
                  <c:v>Проверка уведомлений Роснедр</c:v>
                </c:pt>
                <c:pt idx="5">
                  <c:v>Мотивированное представление</c:v>
                </c:pt>
                <c:pt idx="6">
                  <c:v>Инспекторский визит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106</c:v>
                </c:pt>
                <c:pt idx="1">
                  <c:v>149</c:v>
                </c:pt>
                <c:pt idx="2">
                  <c:v>5</c:v>
                </c:pt>
                <c:pt idx="3">
                  <c:v>8</c:v>
                </c:pt>
                <c:pt idx="4">
                  <c:v>17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0-49FB-A73C-61F34BCECE47}"/>
            </c:ext>
          </c:extLst>
        </c:ser>
        <c:gapWidth val="80"/>
        <c:overlap val="25"/>
        <c:axId val="183983488"/>
        <c:axId val="183989376"/>
      </c:barChart>
      <c:catAx>
        <c:axId val="183983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989376"/>
        <c:crosses val="autoZero"/>
        <c:auto val="1"/>
        <c:lblAlgn val="ctr"/>
        <c:lblOffset val="100"/>
      </c:catAx>
      <c:valAx>
        <c:axId val="183989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9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198124120503005E-2"/>
          <c:y val="2.5458490255018427E-2"/>
          <c:w val="0.72541646161417361"/>
          <c:h val="0.564757147460532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постановлений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solidFill>
                <a:prstClr val="white"/>
              </a:solidFill>
              <a:ln>
                <a:solidFill>
                  <a:prstClr val="white">
                    <a:lumMod val="50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Юридические лица</c:v>
                </c:pt>
                <c:pt idx="1">
                  <c:v>Должностные лица</c:v>
                </c:pt>
                <c:pt idx="2">
                  <c:v>Индивидуальные предприниматели</c:v>
                </c:pt>
                <c:pt idx="3">
                  <c:v>Физические лица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</c:v>
                </c:pt>
                <c:pt idx="1">
                  <c:v>148</c:v>
                </c:pt>
                <c:pt idx="2">
                  <c:v>24</c:v>
                </c:pt>
                <c:pt idx="3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76-4E87-BC06-B1A3D35D1D8C}"/>
            </c:ext>
          </c:extLst>
        </c:ser>
        <c:gapWidth val="80"/>
        <c:axId val="186877056"/>
        <c:axId val="186878592"/>
      </c:barChart>
      <c:catAx>
        <c:axId val="186877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78592"/>
        <c:crosses val="autoZero"/>
        <c:auto val="1"/>
        <c:lblAlgn val="ctr"/>
        <c:lblOffset val="100"/>
      </c:catAx>
      <c:valAx>
        <c:axId val="186878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7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5.4329894871719825E-2"/>
          <c:y val="2.5458559389017976E-2"/>
          <c:w val="0.72541646161417361"/>
          <c:h val="0.564757147460532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Предъявлено (тыс. руб.)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8.6466495594634263E-3"/>
                  <c:y val="-4.857670698525851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Штрафы</c:v>
                </c:pt>
                <c:pt idx="1">
                  <c:v>Расчетов размера вреда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26296.75</c:v>
                </c:pt>
                <c:pt idx="1">
                  <c:v>113476.66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E2-4098-9E3D-8625BB51A2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Взыскано (тыс. руб.)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Штрафы</c:v>
                </c:pt>
                <c:pt idx="1">
                  <c:v>Расчетов размера вреда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26263.37</c:v>
                </c:pt>
                <c:pt idx="1">
                  <c:v>29826.973999999998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E2-4098-9E3D-8625BB51A202}"/>
            </c:ext>
          </c:extLst>
        </c:ser>
        <c:dLbls>
          <c:showVal val="1"/>
        </c:dLbls>
        <c:gapWidth val="80"/>
        <c:overlap val="25"/>
        <c:axId val="187095680"/>
        <c:axId val="187097472"/>
      </c:barChart>
      <c:catAx>
        <c:axId val="187095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97472"/>
        <c:crosses val="autoZero"/>
        <c:auto val="1"/>
        <c:lblAlgn val="ctr"/>
        <c:lblOffset val="100"/>
      </c:catAx>
      <c:valAx>
        <c:axId val="1870974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95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3530937644039923"/>
          <c:y val="0.67364800269635683"/>
          <c:w val="0.43950800564006687"/>
          <c:h val="0.106637684139806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0.19377721544753776"/>
          <c:y val="4.0762346374504571E-2"/>
          <c:w val="0.72541646161417361"/>
          <c:h val="0.564757147460532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chemeClr val="accent5">
                  <a:lumMod val="40000"/>
                  <a:lumOff val="60000"/>
                  <a:alpha val="70000"/>
                </a:schemeClr>
              </a:soli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white">
                    <a:lumMod val="50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Федеральный государственный экологический контроль (надзор)</c:v>
                </c:pt>
                <c:pt idx="1">
                  <c:v>БПТ</c:v>
                </c:pt>
                <c:pt idx="2">
                  <c:v>ЦЭЗ БПТ</c:v>
                </c:pt>
                <c:pt idx="3">
                  <c:v>Федеральный государственный геологический контроль (надзор)</c:v>
                </c:pt>
                <c:pt idx="4">
                  <c:v>БПТ</c:v>
                </c:pt>
                <c:pt idx="5">
                  <c:v>Федеральный государственный земельный контроль (надзор)</c:v>
                </c:pt>
                <c:pt idx="6">
                  <c:v>БПТ</c:v>
                </c:pt>
                <c:pt idx="7">
                  <c:v>ЦЭЗ БПТ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45</c:v>
                </c:pt>
                <c:pt idx="1">
                  <c:v>24</c:v>
                </c:pt>
                <c:pt idx="2">
                  <c:v>6</c:v>
                </c:pt>
                <c:pt idx="3">
                  <c:v>11</c:v>
                </c:pt>
                <c:pt idx="4">
                  <c:v>1</c:v>
                </c:pt>
                <c:pt idx="5">
                  <c:v>15</c:v>
                </c:pt>
                <c:pt idx="6">
                  <c:v>9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0-49FB-A73C-61F34BCECE47}"/>
            </c:ext>
          </c:extLst>
        </c:ser>
        <c:gapWidth val="80"/>
        <c:overlap val="25"/>
        <c:axId val="196213376"/>
        <c:axId val="196219264"/>
      </c:barChart>
      <c:catAx>
        <c:axId val="196213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19264"/>
        <c:crosses val="autoZero"/>
        <c:auto val="1"/>
        <c:lblAlgn val="ctr"/>
        <c:lblOffset val="100"/>
      </c:catAx>
      <c:valAx>
        <c:axId val="196219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1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0.19377721544753776"/>
          <c:y val="4.0762346374504571E-2"/>
          <c:w val="0.72541646161417361"/>
          <c:h val="0.564757147460532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spPr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c:spPr>
          <c:dPt>
            <c:idx val="1"/>
            <c:spPr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5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</c:dPt>
          <c:dLbls>
            <c:spPr>
              <a:solidFill>
                <a:prstClr val="white"/>
              </a:solidFill>
              <a:ln>
                <a:solidFill>
                  <a:prstClr val="white">
                    <a:lumMod val="50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 положительным результатом</c:v>
                </c:pt>
                <c:pt idx="1">
                  <c:v>С отрицательным результатом</c:v>
                </c:pt>
                <c:pt idx="2">
                  <c:v>Прекращено по заявлению Заказчика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0-49FB-A73C-61F34BCECE47}"/>
            </c:ext>
          </c:extLst>
        </c:ser>
        <c:gapWidth val="80"/>
        <c:overlap val="25"/>
        <c:axId val="198757376"/>
        <c:axId val="198763264"/>
      </c:barChart>
      <c:catAx>
        <c:axId val="198757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63264"/>
        <c:crosses val="autoZero"/>
        <c:auto val="1"/>
        <c:lblAlgn val="ctr"/>
        <c:lblOffset val="100"/>
      </c:catAx>
      <c:valAx>
        <c:axId val="198763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5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8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29F1339-AFC8-49AE-A8A0-F921C6CF0B8A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3"/>
            <a:ext cx="2946400" cy="496887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C270A5ED-57E7-4FE5-B573-1814A927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5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8" y="23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6"/>
            <a:ext cx="5438140" cy="3908614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5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8" y="9428584"/>
            <a:ext cx="2945659" cy="498054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18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62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628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602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918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558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389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8431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311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639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047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0110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62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7B82-04B9-4553-BFD4-0016CC9B0A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26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5DFD-F615-4AEC-AD9E-8CE8BB236B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C05D3-CEDF-471F-8683-D2C882E23B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6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0B34-F517-4F8E-BC01-F442EF91C0F5}" type="datetime1">
              <a:rPr lang="ru-RU" smtClean="0"/>
              <a:pPr/>
              <a:t>09.12.2021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748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8D8-68B1-41AA-8AF0-19E2B65673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15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DE9EE-8518-4E54-82C9-2A5A162FE9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1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06C6-5C95-4B29-AF77-F8E1A306E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18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8F82-3E5D-4787-8BF1-5FF68AD298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3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DE7E-7810-4D6A-9C66-AAE18DDBA8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45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2B96-C4B0-4884-AE1B-A2F77FC96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6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1144-82D2-4319-BD34-DF6E12A640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52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6956-921C-42A9-8F6B-F9A6A2AF58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1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164239E-8695-4D68-93CD-0370E8C07F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09.12.2021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Группа 580"/>
          <p:cNvGrpSpPr/>
          <p:nvPr/>
        </p:nvGrpSpPr>
        <p:grpSpPr>
          <a:xfrm>
            <a:off x="2238830" y="2728142"/>
            <a:ext cx="211072" cy="2595744"/>
            <a:chOff x="2365829" y="2322286"/>
            <a:chExt cx="91440" cy="2264228"/>
          </a:xfrm>
        </p:grpSpPr>
        <p:cxnSp>
          <p:nvCxnSpPr>
            <p:cNvPr id="580" name="Прямая соединительная линия 579"/>
            <p:cNvCxnSpPr/>
            <p:nvPr/>
          </p:nvCxnSpPr>
          <p:spPr>
            <a:xfrm>
              <a:off x="2365829" y="2322286"/>
              <a:ext cx="0" cy="2264228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>
              <a:off x="241154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Прямая соединительная линия 625"/>
            <p:cNvCxnSpPr/>
            <p:nvPr/>
          </p:nvCxnSpPr>
          <p:spPr>
            <a:xfrm>
              <a:off x="245726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8" name="Прямая соединительная линия 627"/>
          <p:cNvCxnSpPr/>
          <p:nvPr/>
        </p:nvCxnSpPr>
        <p:spPr>
          <a:xfrm rot="5400000">
            <a:off x="6085182" y="682722"/>
            <a:ext cx="0" cy="12193200"/>
          </a:xfrm>
          <a:prstGeom prst="line">
            <a:avLst/>
          </a:prstGeom>
          <a:ln w="12700" cap="rnd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2801652" y="2692398"/>
            <a:ext cx="7405522" cy="26314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>
              <a:lnSpc>
                <a:spcPts val="3300"/>
              </a:lnSpc>
            </a:pPr>
            <a:r>
              <a:rPr lang="ru-RU" dirty="0"/>
              <a:t>Публичные обсуждения результатов правоприменительной практики Межрегионального управления </a:t>
            </a:r>
            <a:r>
              <a:rPr lang="ru-RU" dirty="0" err="1"/>
              <a:t>Росприроднадзора</a:t>
            </a:r>
            <a:r>
              <a:rPr lang="ru-RU" dirty="0"/>
              <a:t> по Иркутской области и Байкальской природной </a:t>
            </a:r>
            <a:r>
              <a:rPr lang="ru-RU" dirty="0" smtClean="0"/>
              <a:t>территории за </a:t>
            </a:r>
            <a:r>
              <a:rPr lang="ru-RU" smtClean="0"/>
              <a:t>2-е полугодие 2021 года</a:t>
            </a:r>
            <a:endParaRPr lang="ru-RU" sz="2800" spc="200" dirty="0"/>
          </a:p>
        </p:txBody>
      </p:sp>
      <p:grpSp>
        <p:nvGrpSpPr>
          <p:cNvPr id="528" name="Группа 527"/>
          <p:cNvGrpSpPr/>
          <p:nvPr/>
        </p:nvGrpSpPr>
        <p:grpSpPr>
          <a:xfrm>
            <a:off x="1318896" y="575194"/>
            <a:ext cx="2685232" cy="575451"/>
            <a:chOff x="859658" y="300277"/>
            <a:chExt cx="5107510" cy="575451"/>
          </a:xfrm>
        </p:grpSpPr>
        <p:sp>
          <p:nvSpPr>
            <p:cNvPr id="529" name="TextBox 528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900" b="1" spc="5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800"/>
                </a:lnSpc>
              </a:pPr>
              <a:r>
                <a:rPr lang="ru-RU" sz="900" b="1" spc="7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80611" y="300277"/>
              <a:ext cx="3803958" cy="338552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14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84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48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4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2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3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4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5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07" name="Группа 1006"/>
          <p:cNvGrpSpPr/>
          <p:nvPr/>
        </p:nvGrpSpPr>
        <p:grpSpPr>
          <a:xfrm>
            <a:off x="3465282" y="420913"/>
            <a:ext cx="2434808" cy="734784"/>
            <a:chOff x="3276600" y="413655"/>
            <a:chExt cx="2314576" cy="698500"/>
          </a:xfrm>
        </p:grpSpPr>
        <p:sp>
          <p:nvSpPr>
            <p:cNvPr id="1008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9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0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1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2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4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5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6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7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8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9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0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1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2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3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1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5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6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5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9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0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3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4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9" name="Прямоугольник 318"/>
          <p:cNvSpPr/>
          <p:nvPr/>
        </p:nvSpPr>
        <p:spPr>
          <a:xfrm>
            <a:off x="4362053" y="6197122"/>
            <a:ext cx="7731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Докладчик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Курек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Оксана Петровна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99961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1670407" y="151446"/>
            <a:ext cx="10107339" cy="424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Типовые нарушения, выявленные Управления в рамках рассмотрения материалов, направленных для предоставления государственных услуг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9"/>
          <p:cNvGrpSpPr/>
          <p:nvPr/>
        </p:nvGrpSpPr>
        <p:grpSpPr>
          <a:xfrm>
            <a:off x="145280" y="416589"/>
            <a:ext cx="11462520" cy="829205"/>
            <a:chOff x="-507044" y="193527"/>
            <a:chExt cx="13150542" cy="1052268"/>
          </a:xfrm>
        </p:grpSpPr>
        <p:grpSp>
          <p:nvGrpSpPr>
            <p:cNvPr id="9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1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971689"/>
            <a:ext cx="595206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Типовые нарушения в рамках предоставления государственной услуги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установлению нормативов допустимых выбросов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временно разрешенных выбросов и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выдаче разрешения на выбросы загрязняющих веществ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 в атмосферный воздух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(за исключением радиоактивных):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заявление об установлении нормативов допустимых выбросов и выдаче разрешения на выбросы загрязняющих веществ в атмосферный воздух представляется не по форме;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 инвентаризации выбросов загрязняющих веществ в атмосферный воздух (далее – инвентаризация выбросов) не указываются сведения о результатах предыдущей инвентаризации с учетом показателей суммарной массы выбросов отдельно по каждому загрязняющему веществу, по каждому источнику загрязнения атмосферного воздуха и по объекту негативного воздействия в целом;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картографический материал оформляется в нарушение требований пункта 15 Порядка проведения инвентаризации стационарных источников и выбросов вредных (загрязняющих) веществ в атмосферный воздух, корректировки ее данных, документирования и хранения данных, полученных в результате проведения таких инвентаризации и корректировки, утвержденного приказом Минприроды России от 07.08.2018 № 352 (далее - Порядок № 352);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справка исходных данных в инвентаризации выбросов представляется не в полном объеме;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нарушаются требования пункта 2 статьи 16.1 Федерального закона «Об охране атмосферного воздуха» от 04.05.1999 № 96-ФЗ, когда установки очистки газов не обеспечивают проектную очистку выбросов загрязняющих веществ в атмосферный воздух;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предельно допустимые выбросы разрабатываются не в соответствии с Методикой разработки (расчета) и установления нормативов допустимых выбросов загрязняющих веществ в атмосферный воздух, утвержденной приказом Минприроды России от 11.08.2020 № 581;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используются расчетные методы для определения показателей выбросов организованных источников, при этом, обоснование выбора данного метода отсутствует, что является нарушением требований пункта 17 Порядка № 352;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 используется Перечень загрязняющих веществ, в отношении которых применяются меры государственного регулирования в области охраны окружающей среды, утвержденный распоряжением Правительства Российской Федерации от 08.07.2015 № 1316-р.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307667" y="1168399"/>
            <a:ext cx="5765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Типовые нарушения в рамках предоставления государственной услуги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утверждению нормативов образования отходов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и лимитов на их размещение: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 общих сведениях об юридическом лице, индивидуальном предпринимателе указывается не вся информация, предусмотренная Методическими указаниями по разработке проектов нормативов образования отходов и лимитов на их размещение, утвержденными приказом Минприроды России от 07.12.2020 № 1021 (далее - Методические указания);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неверно указывается агрегатное состояние отходов, компонентный состав не составляет 100 %;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расчет нормативов образования отходов, максимального образования отходов за год выполняется в отклонении от требований Методических указаний;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представляются незаверенные копии на передачу отходов другим хозяйствующим субъектам, в договорах не всегда присутствуют сведения о конкретных видах отходов в соответствии с Федеральным классификационным каталогом отходов, утвержденным приказом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Росприроднадзора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от 22.05.2017 № 242.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02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1670407" y="151446"/>
            <a:ext cx="10107339" cy="424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Типовые нарушения, выявленные Управления в рамках рассмотрения материалов, направленных для предоставления государственных услуг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9"/>
          <p:cNvGrpSpPr/>
          <p:nvPr/>
        </p:nvGrpSpPr>
        <p:grpSpPr>
          <a:xfrm>
            <a:off x="145280" y="416589"/>
            <a:ext cx="11462520" cy="829205"/>
            <a:chOff x="-507044" y="193527"/>
            <a:chExt cx="13150542" cy="1052268"/>
          </a:xfrm>
        </p:grpSpPr>
        <p:grpSp>
          <p:nvGrpSpPr>
            <p:cNvPr id="7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8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69334" y="1075265"/>
            <a:ext cx="614679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Типовые нарушения в рамках предоставления государственной услуги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лицензированию деятельности по сбору, транспортированию, обработке, утилизации, обезвреживанию, размещению отходов I-IV классов опасности: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заявления о представлении лицензии предоставляются не по формам, указанным в приложении к Административному регламенту Федеральной службы по надзору в сфере природопользования предоставления государственной услуги по лицензированию деятельности по сбору, транспортированию, обработке, утилизации, обезвреживанию, размещению отходов I - IV классов опасности, утвержденному приказом Федеральной службы по надзору в сфере природопользования от 26.07.2021 № 464 (далее - Регламент).Формы заявлений не соответствуют новому Регламенту, не заполняются сведения, предусмотренные подстрочным текстом: сокращенное наименование юридического лица, организационно правовая форма, данные документа о постановке соискателя лицензии на учет в налоговом органе и др., заполняются сведения, не предусмотренные формой заявления, например, реквизиты государственной пошлины и др.);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 заявлении не указываются реквизиты положительного заключения государственной экологической экспертизы в случаях, определенных Федеральным законом от 23.11.1995 № 174-ФЗ«Об экологической экспертизе»;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 заявлении о предоставлении лицензии реквизиты документов, предусмотренных Регламентом, не указываются, либо прописываются не полностью. Рекомендуем при написании реквизитов документов использовать основные из них (ГОСТ Р 7.0.97-2016): наименование вида документа, дата документа, регистрационный номер документа, место составления (издания) документа, наименование организации - автора документа;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государственная пошлина ошибочно уплачивается 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 реквизитам Центрального аппарата </a:t>
            </a:r>
            <a:r>
              <a:rPr kumimoji="0" lang="ru-RU" sz="1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Росприроднадзора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не уплачивается государственная пошлина за предоставление выписки из реестра лицензий на бумажном носителе;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документы по описи предоставляет лицо, не 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наделенное полномочиями представлять интересы заявителя. Прилагаемые доверенности не соответствует требования законодательства Российской Федерации;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 заявлении указывается вид работ «сбор» при отсутствии намерения осуществлять сбор в соответствии с понятием, определенным законом № 89-ФЗ, и не заявляется как «прекращение деятельности» при переоформлении ранее выданной лицензии. В соответствии со статьей 1 Федерального закона от 10.06.1998 № 89-ФЗ «Об отходах производства и потребления» сбор отходов – прием отходов в целях их дальнейших обработки, утилизации, обезвреживания, размещения лицом, осуществляющим их обработку, утилизацию, обезвреживание, размещение. 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587068" y="978746"/>
            <a:ext cx="5257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Типовые нарушения в рамках предоставления государственной услуги </a:t>
            </a: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по государственному учету объектов,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оказывающих негативное воздействие на окружающую среду,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подлежащих федеральному государственному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5AA08A"/>
                </a:solidFill>
                <a:effectLst/>
                <a:ea typeface="Calibri" pitchFamily="34" charset="0"/>
                <a:cs typeface="Times New Roman" pitchFamily="18" charset="0"/>
              </a:rPr>
              <a:t>экологическому надзору: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AA08A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неверно указываются координаты объекта НВОС, наименование объекта, адрес место нахождения;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неверно указываются/не указываются параметры источников выбросов загрязняющих веществ в атмосферный воздух, тип источников выбросов, порядковая нумерация источников выбросов зачастую указывается неверно;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 указываются сведения о технологических процессах, в результате которых осуществляются выбросы загрязняющих веществ в атмосферный воздух;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 указываются сведения о программе производственного экологического контроля;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не подгружаются в состав заявки об актуализации сведений об объекте НВОС подтверждающие документы.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02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1738441" y="232449"/>
            <a:ext cx="8313085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Судебные дела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 исковым заявлениям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Управления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8" name="Скругленный прямоугольник 227"/>
          <p:cNvSpPr/>
          <p:nvPr/>
        </p:nvSpPr>
        <p:spPr>
          <a:xfrm>
            <a:off x="204391" y="3467100"/>
            <a:ext cx="2514783" cy="3238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sz="1400" dirty="0"/>
              <a:t>ООО «</a:t>
            </a:r>
            <a:r>
              <a:rPr lang="en-US" sz="1400" dirty="0" err="1"/>
              <a:t>Усольехимпром</a:t>
            </a:r>
            <a:r>
              <a:rPr lang="en-US" sz="1400" dirty="0" smtClean="0"/>
              <a:t>»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139</a:t>
            </a:r>
            <a:r>
              <a:rPr lang="en-US" sz="1400" b="1" dirty="0"/>
              <a:t> 006 </a:t>
            </a:r>
            <a:r>
              <a:rPr lang="en-US" sz="1400" b="1" dirty="0" smtClean="0"/>
              <a:t>830</a:t>
            </a:r>
            <a:r>
              <a:rPr lang="ru-RU" sz="1400" b="1" dirty="0" smtClean="0"/>
              <a:t> руб.</a:t>
            </a:r>
            <a:r>
              <a:rPr lang="ru-RU" sz="1400" dirty="0" smtClean="0"/>
              <a:t> (</a:t>
            </a:r>
            <a:r>
              <a:rPr lang="en-US" sz="1400" dirty="0" err="1" smtClean="0"/>
              <a:t>возмещени</a:t>
            </a:r>
            <a:r>
              <a:rPr lang="ru-RU" sz="1400" dirty="0" smtClean="0"/>
              <a:t>е</a:t>
            </a:r>
            <a:r>
              <a:rPr lang="en-US" sz="1400" dirty="0" smtClean="0"/>
              <a:t> </a:t>
            </a:r>
            <a:r>
              <a:rPr lang="en-US" sz="1400" dirty="0" err="1"/>
              <a:t>вреда</a:t>
            </a:r>
            <a:r>
              <a:rPr lang="ru-RU" sz="1400" dirty="0" smtClean="0"/>
              <a:t>),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1</a:t>
            </a:r>
            <a:r>
              <a:rPr lang="en-US" sz="1400" b="1" dirty="0"/>
              <a:t> 328 931 390 </a:t>
            </a:r>
            <a:r>
              <a:rPr lang="en-US" sz="1400" b="1" dirty="0" err="1" smtClean="0"/>
              <a:t>руб</a:t>
            </a:r>
            <a:r>
              <a:rPr lang="ru-RU" sz="1400" b="1" dirty="0" smtClean="0"/>
              <a:t>. </a:t>
            </a:r>
            <a:r>
              <a:rPr lang="ru-RU" sz="1400" dirty="0"/>
              <a:t>(</a:t>
            </a:r>
            <a:r>
              <a:rPr lang="en-US" sz="1400" dirty="0" err="1"/>
              <a:t>возмещени</a:t>
            </a:r>
            <a:r>
              <a:rPr lang="ru-RU" sz="1400" dirty="0"/>
              <a:t>е</a:t>
            </a:r>
            <a:r>
              <a:rPr lang="en-US" sz="1400" dirty="0"/>
              <a:t> </a:t>
            </a:r>
            <a:r>
              <a:rPr lang="en-US" sz="1400" dirty="0" err="1"/>
              <a:t>вреда</a:t>
            </a:r>
            <a:r>
              <a:rPr lang="ru-RU" sz="1400" dirty="0" smtClean="0"/>
              <a:t>)</a:t>
            </a:r>
            <a:r>
              <a:rPr lang="ru-RU" sz="1400" b="1" dirty="0"/>
              <a:t>.</a:t>
            </a:r>
            <a:endParaRPr lang="ru-RU" sz="1400" dirty="0"/>
          </a:p>
        </p:txBody>
      </p:sp>
      <p:pic>
        <p:nvPicPr>
          <p:cNvPr id="233" name="Picture 6" descr="http://baik-info.ru/sites/default/files/usole_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53" y="3819607"/>
            <a:ext cx="2506883" cy="16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Скругленный прямоугольник 233"/>
          <p:cNvSpPr/>
          <p:nvPr/>
        </p:nvSpPr>
        <p:spPr>
          <a:xfrm>
            <a:off x="2969785" y="2589203"/>
            <a:ext cx="2538322" cy="32527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sz="1400" dirty="0"/>
              <a:t>МУП «КОС БМО</a:t>
            </a:r>
            <a:r>
              <a:rPr lang="en-US" sz="1400" dirty="0" smtClean="0"/>
              <a:t>»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3</a:t>
            </a:r>
            <a:r>
              <a:rPr lang="en-US" sz="1400" b="1" dirty="0"/>
              <a:t> 585 558 </a:t>
            </a:r>
            <a:r>
              <a:rPr lang="en-US" sz="1400" b="1" dirty="0" err="1"/>
              <a:t>руб</a:t>
            </a:r>
            <a:r>
              <a:rPr lang="en-US" sz="1400" b="1" dirty="0" smtClean="0"/>
              <a:t>.</a:t>
            </a:r>
            <a:r>
              <a:rPr lang="ru-RU" sz="1400" b="1" dirty="0" smtClean="0"/>
              <a:t> </a:t>
            </a:r>
            <a:r>
              <a:rPr lang="ru-RU" sz="1400" dirty="0"/>
              <a:t>(</a:t>
            </a:r>
            <a:r>
              <a:rPr lang="en-US" sz="1400" dirty="0" err="1"/>
              <a:t>возмещени</a:t>
            </a:r>
            <a:r>
              <a:rPr lang="ru-RU" sz="1400" dirty="0"/>
              <a:t>е</a:t>
            </a:r>
            <a:r>
              <a:rPr lang="en-US" sz="1400" dirty="0"/>
              <a:t> </a:t>
            </a:r>
            <a:r>
              <a:rPr lang="en-US" sz="1400" dirty="0" err="1"/>
              <a:t>вреда</a:t>
            </a:r>
            <a:r>
              <a:rPr lang="ru-RU" sz="1400" dirty="0" smtClean="0"/>
              <a:t>)</a:t>
            </a:r>
            <a:r>
              <a:rPr lang="en-US" sz="1400" dirty="0" smtClean="0"/>
              <a:t>,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74 </a:t>
            </a:r>
            <a:r>
              <a:rPr lang="en-US" sz="1400" b="1" dirty="0"/>
              <a:t>600 972 </a:t>
            </a:r>
            <a:r>
              <a:rPr lang="en-US" sz="1400" b="1" dirty="0" err="1" smtClean="0"/>
              <a:t>руб</a:t>
            </a:r>
            <a:r>
              <a:rPr lang="ru-RU" sz="1400" b="1" dirty="0" smtClean="0"/>
              <a:t> </a:t>
            </a:r>
            <a:r>
              <a:rPr lang="ru-RU" sz="1400" dirty="0"/>
              <a:t>(</a:t>
            </a:r>
            <a:r>
              <a:rPr lang="en-US" sz="1400" dirty="0" err="1"/>
              <a:t>возмещени</a:t>
            </a:r>
            <a:r>
              <a:rPr lang="ru-RU" sz="1400" dirty="0"/>
              <a:t>е</a:t>
            </a:r>
            <a:r>
              <a:rPr lang="en-US" sz="1400" dirty="0"/>
              <a:t> </a:t>
            </a:r>
            <a:r>
              <a:rPr lang="en-US" sz="1400" dirty="0" err="1"/>
              <a:t>вреда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525" y="2957503"/>
            <a:ext cx="2536582" cy="1585221"/>
          </a:xfrm>
          <a:prstGeom prst="rect">
            <a:avLst/>
          </a:prstGeom>
        </p:spPr>
      </p:pic>
      <p:sp>
        <p:nvSpPr>
          <p:cNvPr id="237" name="Скругленный прямоугольник 236"/>
          <p:cNvSpPr/>
          <p:nvPr/>
        </p:nvSpPr>
        <p:spPr>
          <a:xfrm>
            <a:off x="5748630" y="2957504"/>
            <a:ext cx="2548410" cy="3748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sz="1400" dirty="0"/>
              <a:t>СХПК «</a:t>
            </a:r>
            <a:r>
              <a:rPr lang="en-US" sz="1400" dirty="0" err="1" smtClean="0"/>
              <a:t>Усольский</a:t>
            </a:r>
            <a:r>
              <a:rPr lang="ru-RU" sz="1400" dirty="0" smtClean="0"/>
              <a:t> </a:t>
            </a:r>
            <a:r>
              <a:rPr lang="en-US" sz="1400" dirty="0" err="1" smtClean="0"/>
              <a:t>свинокомплекс</a:t>
            </a:r>
            <a:r>
              <a:rPr lang="en-US" sz="1400" dirty="0" smtClean="0"/>
              <a:t>»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запрет</a:t>
            </a:r>
            <a:r>
              <a:rPr lang="en-US" sz="1400" dirty="0" smtClean="0"/>
              <a:t> </a:t>
            </a:r>
            <a:r>
              <a:rPr lang="en-US" sz="1400" dirty="0" err="1"/>
              <a:t>деятельности</a:t>
            </a:r>
            <a:r>
              <a:rPr lang="en-US" sz="1400" dirty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вывозу</a:t>
            </a:r>
            <a:r>
              <a:rPr lang="en-US" sz="1400" dirty="0"/>
              <a:t> </a:t>
            </a:r>
            <a:r>
              <a:rPr lang="en-US" sz="1400" dirty="0" err="1"/>
              <a:t>отходов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поля</a:t>
            </a:r>
            <a:r>
              <a:rPr lang="en-US" sz="1400" dirty="0"/>
              <a:t> в </a:t>
            </a:r>
            <a:r>
              <a:rPr lang="en-US" sz="1400" dirty="0" err="1"/>
              <a:t>течение</a:t>
            </a:r>
            <a:r>
              <a:rPr lang="en-US" sz="1400" dirty="0"/>
              <a:t> 90 </a:t>
            </a:r>
            <a:r>
              <a:rPr lang="en-US" sz="1400" dirty="0" err="1" smtClean="0"/>
              <a:t>суток</a:t>
            </a:r>
            <a:r>
              <a:rPr lang="ru-RU" sz="1400" dirty="0" smtClean="0"/>
              <a:t>,</a:t>
            </a:r>
            <a:endParaRPr lang="ru-RU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/>
              <a:t>2 </a:t>
            </a:r>
            <a:r>
              <a:rPr lang="ru-RU" sz="1400" b="1" dirty="0"/>
              <a:t>723 928 </a:t>
            </a:r>
            <a:r>
              <a:rPr lang="ru-RU" sz="1400" b="1" dirty="0" smtClean="0"/>
              <a:t>руб. </a:t>
            </a:r>
            <a:r>
              <a:rPr lang="ru-RU" sz="1400" dirty="0"/>
              <a:t>(</a:t>
            </a:r>
            <a:r>
              <a:rPr lang="en-US" sz="1400" dirty="0" err="1"/>
              <a:t>возмещени</a:t>
            </a:r>
            <a:r>
              <a:rPr lang="ru-RU" sz="1400" dirty="0"/>
              <a:t>е</a:t>
            </a:r>
            <a:r>
              <a:rPr lang="en-US" sz="1400" dirty="0"/>
              <a:t> </a:t>
            </a:r>
            <a:r>
              <a:rPr lang="en-US" sz="1400" dirty="0" err="1"/>
              <a:t>вреда</a:t>
            </a:r>
            <a:r>
              <a:rPr lang="ru-RU" sz="1400" dirty="0" smtClean="0"/>
              <a:t>)</a:t>
            </a:r>
            <a:r>
              <a:rPr lang="en-US" sz="1400" b="1" dirty="0" smtClean="0"/>
              <a:t>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630" y="3383082"/>
            <a:ext cx="2538322" cy="1633417"/>
          </a:xfrm>
          <a:prstGeom prst="rect">
            <a:avLst/>
          </a:prstGeom>
        </p:spPr>
      </p:pic>
      <p:sp>
        <p:nvSpPr>
          <p:cNvPr id="241" name="Скругленный прямоугольник 240"/>
          <p:cNvSpPr/>
          <p:nvPr/>
        </p:nvSpPr>
        <p:spPr>
          <a:xfrm>
            <a:off x="8395891" y="2589204"/>
            <a:ext cx="2514783" cy="2732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sz="1400" dirty="0"/>
              <a:t>ООО «</a:t>
            </a:r>
            <a:r>
              <a:rPr lang="en-US" sz="1400" dirty="0" err="1"/>
              <a:t>Региональный</a:t>
            </a:r>
            <a:r>
              <a:rPr lang="en-US" sz="1400" dirty="0"/>
              <a:t> </a:t>
            </a:r>
            <a:r>
              <a:rPr lang="en-US" sz="1400" dirty="0" err="1"/>
              <a:t>северный</a:t>
            </a:r>
            <a:r>
              <a:rPr lang="en-US" sz="1400" dirty="0"/>
              <a:t> </a:t>
            </a:r>
            <a:r>
              <a:rPr lang="en-US" sz="1400" dirty="0" err="1"/>
              <a:t>оператор</a:t>
            </a:r>
            <a:r>
              <a:rPr lang="en-US" sz="1400" dirty="0" smtClean="0"/>
              <a:t>»</a:t>
            </a:r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несанкционированн</a:t>
            </a:r>
            <a:r>
              <a:rPr lang="ru-RU" sz="1400" dirty="0" err="1" smtClean="0"/>
              <a:t>ая</a:t>
            </a:r>
            <a:r>
              <a:rPr lang="en-US" sz="1400" dirty="0" smtClean="0"/>
              <a:t> </a:t>
            </a:r>
            <a:r>
              <a:rPr lang="en-US" sz="1400" dirty="0" err="1" smtClean="0"/>
              <a:t>свалк</a:t>
            </a:r>
            <a:r>
              <a:rPr lang="ru-RU" sz="1400" dirty="0" smtClean="0"/>
              <a:t>а</a:t>
            </a:r>
            <a:r>
              <a:rPr lang="en-US" sz="1400" dirty="0" smtClean="0"/>
              <a:t> </a:t>
            </a:r>
            <a:r>
              <a:rPr lang="en-US" sz="1400" dirty="0"/>
              <a:t>в </a:t>
            </a:r>
            <a:r>
              <a:rPr lang="en-US" sz="1400" dirty="0" err="1"/>
              <a:t>Нижнеудинском</a:t>
            </a:r>
            <a:r>
              <a:rPr lang="en-US" sz="1400" dirty="0"/>
              <a:t> </a:t>
            </a:r>
            <a:r>
              <a:rPr lang="en-US" sz="1400" dirty="0" err="1" smtClean="0"/>
              <a:t>районе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124" name="Picture 4" descr="Региональный Северный Операт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1827" y="2957503"/>
            <a:ext cx="2322909" cy="65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1932" y="978864"/>
            <a:ext cx="9630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4274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4274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 судов в 2021 находилось 93 </a:t>
            </a:r>
            <a:r>
              <a:rPr lang="ru-RU" b="1" dirty="0" smtClean="0">
                <a:solidFill>
                  <a:srgbClr val="4274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дела, из </a:t>
            </a:r>
            <a:r>
              <a:rPr lang="ru-RU" b="1" dirty="0">
                <a:solidFill>
                  <a:srgbClr val="4274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которых</a:t>
            </a:r>
            <a:r>
              <a:rPr lang="ru-RU" b="1" dirty="0" smtClean="0">
                <a:solidFill>
                  <a:srgbClr val="4274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с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удебных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дел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о</a:t>
            </a:r>
            <a:r>
              <a:rPr lang="ru-RU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возмещении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вреда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причиненного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компонентам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окружающей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среды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4274B0"/>
              </a:solidFill>
              <a:ea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41 </a:t>
            </a:r>
            <a:r>
              <a:rPr lang="ru-RU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на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общую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сумму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1 603 279 571,59 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руб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4274B0"/>
                </a:solidFill>
                <a:ea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из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которых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4274B0"/>
              </a:solidFill>
              <a:ea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по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32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делам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есть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окончательный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судебны</a:t>
            </a:r>
            <a:r>
              <a:rPr lang="ru-RU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й</a:t>
            </a:r>
            <a:r>
              <a:rPr lang="ru-RU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акт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об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удовлетворении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исковых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требований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4274B0"/>
              </a:solidFill>
              <a:ea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ru-RU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4274B0"/>
                </a:solidFill>
                <a:ea typeface="Times New Roman" panose="02020603050405020304" pitchFamily="18" charset="0"/>
              </a:rPr>
              <a:t>на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общую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сумму</a:t>
            </a:r>
            <a:r>
              <a:rPr lang="en-US" b="1" dirty="0">
                <a:solidFill>
                  <a:srgbClr val="4274B0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a typeface="Times New Roman" panose="02020603050405020304" pitchFamily="18" charset="0"/>
              </a:rPr>
              <a:t>1 496 098 838,80 </a:t>
            </a:r>
            <a:r>
              <a:rPr lang="en-US" b="1" dirty="0" err="1">
                <a:solidFill>
                  <a:srgbClr val="4274B0"/>
                </a:solidFill>
                <a:ea typeface="Times New Roman" panose="02020603050405020304" pitchFamily="18" charset="0"/>
              </a:rPr>
              <a:t>руб</a:t>
            </a:r>
            <a:r>
              <a:rPr lang="en-US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4274B0"/>
                </a:solidFill>
                <a:ea typeface="Times New Roman" panose="02020603050405020304" pitchFamily="18" charset="0"/>
              </a:rPr>
              <a:t>).</a:t>
            </a:r>
            <a:endParaRPr lang="ru-RU" b="1" dirty="0">
              <a:solidFill>
                <a:srgbClr val="4274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5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80"/>
          <p:cNvGrpSpPr/>
          <p:nvPr/>
        </p:nvGrpSpPr>
        <p:grpSpPr>
          <a:xfrm>
            <a:off x="2238830" y="2728142"/>
            <a:ext cx="211072" cy="2595744"/>
            <a:chOff x="2365829" y="2322286"/>
            <a:chExt cx="91440" cy="2264228"/>
          </a:xfrm>
        </p:grpSpPr>
        <p:cxnSp>
          <p:nvCxnSpPr>
            <p:cNvPr id="580" name="Прямая соединительная линия 579"/>
            <p:cNvCxnSpPr/>
            <p:nvPr/>
          </p:nvCxnSpPr>
          <p:spPr>
            <a:xfrm>
              <a:off x="2365829" y="2322286"/>
              <a:ext cx="0" cy="2264228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Прямая соединительная линия 624"/>
            <p:cNvCxnSpPr/>
            <p:nvPr/>
          </p:nvCxnSpPr>
          <p:spPr>
            <a:xfrm>
              <a:off x="241154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Прямая соединительная линия 625"/>
            <p:cNvCxnSpPr/>
            <p:nvPr/>
          </p:nvCxnSpPr>
          <p:spPr>
            <a:xfrm>
              <a:off x="2457269" y="2322286"/>
              <a:ext cx="0" cy="2264228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8" name="Прямая соединительная линия 627"/>
          <p:cNvCxnSpPr/>
          <p:nvPr/>
        </p:nvCxnSpPr>
        <p:spPr>
          <a:xfrm rot="5400000">
            <a:off x="6085182" y="682722"/>
            <a:ext cx="0" cy="12193200"/>
          </a:xfrm>
          <a:prstGeom prst="line">
            <a:avLst/>
          </a:prstGeom>
          <a:ln w="12700" cap="rnd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2801652" y="2692398"/>
            <a:ext cx="7405522" cy="26314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ru-RU"/>
            </a:defPPr>
            <a:lvl1pPr>
              <a:lnSpc>
                <a:spcPts val="2900"/>
              </a:lnSpc>
              <a:defRPr sz="2400" b="1" spc="100">
                <a:solidFill>
                  <a:srgbClr val="458B7A"/>
                </a:solidFill>
                <a:latin typeface="Arial Narrow" pitchFamily="34" charset="0"/>
                <a:cs typeface="Arial" panose="020B0604020202020204" pitchFamily="34" charset="0"/>
              </a:defRPr>
            </a:lvl1pPr>
            <a:lvl3pPr marL="0" lvl="2">
              <a:lnSpc>
                <a:spcPts val="3700"/>
              </a:lnSpc>
              <a:defRPr sz="3200" b="1" spc="13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defRPr>
            </a:lvl3pPr>
          </a:lstStyle>
          <a:p>
            <a:pPr lvl="2">
              <a:lnSpc>
                <a:spcPts val="3300"/>
              </a:lnSpc>
            </a:pPr>
            <a:r>
              <a:rPr lang="ru-RU" dirty="0"/>
              <a:t>Публичные обсуждения результатов правоприменительной практики Межрегионального управления </a:t>
            </a:r>
            <a:r>
              <a:rPr lang="ru-RU" dirty="0" err="1"/>
              <a:t>Росприроднадзора</a:t>
            </a:r>
            <a:r>
              <a:rPr lang="ru-RU" dirty="0"/>
              <a:t> по Иркутской области и Байкальской природной </a:t>
            </a:r>
            <a:r>
              <a:rPr lang="ru-RU" dirty="0" smtClean="0"/>
              <a:t>территории за 2-е полугодие 2021 года</a:t>
            </a:r>
            <a:endParaRPr lang="ru-RU" sz="2800" spc="200" dirty="0"/>
          </a:p>
        </p:txBody>
      </p:sp>
      <p:grpSp>
        <p:nvGrpSpPr>
          <p:cNvPr id="3" name="Группа 527"/>
          <p:cNvGrpSpPr/>
          <p:nvPr/>
        </p:nvGrpSpPr>
        <p:grpSpPr>
          <a:xfrm>
            <a:off x="1318896" y="575194"/>
            <a:ext cx="2685232" cy="575451"/>
            <a:chOff x="859658" y="300277"/>
            <a:chExt cx="5107510" cy="575451"/>
          </a:xfrm>
        </p:grpSpPr>
        <p:sp>
          <p:nvSpPr>
            <p:cNvPr id="529" name="TextBox 528"/>
            <p:cNvSpPr txBox="1"/>
            <p:nvPr/>
          </p:nvSpPr>
          <p:spPr>
            <a:xfrm>
              <a:off x="859658" y="547435"/>
              <a:ext cx="5107510" cy="328293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ru-RU" sz="900" b="1" spc="5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Федеральная служба по надзору </a:t>
              </a:r>
            </a:p>
            <a:p>
              <a:pPr>
                <a:lnSpc>
                  <a:spcPts val="800"/>
                </a:lnSpc>
              </a:pPr>
              <a:r>
                <a:rPr lang="ru-RU" sz="900" b="1" spc="70" dirty="0">
                  <a:solidFill>
                    <a:srgbClr val="31547F"/>
                  </a:solidFill>
                  <a:latin typeface="Arial Narrow" pitchFamily="34" charset="0"/>
                  <a:cs typeface="Arial" panose="020B0604020202020204" pitchFamily="34" charset="0"/>
                </a:rPr>
                <a:t>в сфере природопользования</a:t>
              </a:r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880611" y="300277"/>
              <a:ext cx="3803958" cy="338552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r>
                <a:rPr lang="ru-RU" sz="1400" b="1" spc="100" dirty="0">
                  <a:solidFill>
                    <a:srgbClr val="31547F"/>
                  </a:solidFill>
                  <a:latin typeface="Arial Narrow" pitchFamily="34" charset="0"/>
                </a:rPr>
                <a:t>РОСПРИРОДНАДЗОР</a:t>
              </a: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468721" y="413655"/>
            <a:ext cx="754907" cy="962660"/>
            <a:chOff x="468721" y="413655"/>
            <a:chExt cx="754907" cy="962660"/>
          </a:xfrm>
        </p:grpSpPr>
        <p:sp>
          <p:nvSpPr>
            <p:cNvPr id="847" name="Freeform 50"/>
            <p:cNvSpPr>
              <a:spLocks noEditPoints="1"/>
            </p:cNvSpPr>
            <p:nvPr/>
          </p:nvSpPr>
          <p:spPr bwMode="auto">
            <a:xfrm>
              <a:off x="468721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Группа 847"/>
            <p:cNvGrpSpPr/>
            <p:nvPr/>
          </p:nvGrpSpPr>
          <p:grpSpPr>
            <a:xfrm>
              <a:off x="610028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849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2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3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4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5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3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" name="Группа 1006"/>
          <p:cNvGrpSpPr/>
          <p:nvPr/>
        </p:nvGrpSpPr>
        <p:grpSpPr>
          <a:xfrm>
            <a:off x="3465282" y="420913"/>
            <a:ext cx="2434808" cy="734784"/>
            <a:chOff x="3276600" y="413655"/>
            <a:chExt cx="2314576" cy="698500"/>
          </a:xfrm>
        </p:grpSpPr>
        <p:sp>
          <p:nvSpPr>
            <p:cNvPr id="1008" name="Freeform 54"/>
            <p:cNvSpPr>
              <a:spLocks/>
            </p:cNvSpPr>
            <p:nvPr/>
          </p:nvSpPr>
          <p:spPr bwMode="auto">
            <a:xfrm>
              <a:off x="4348163" y="615268"/>
              <a:ext cx="104775" cy="92075"/>
            </a:xfrm>
            <a:custGeom>
              <a:avLst/>
              <a:gdLst>
                <a:gd name="T0" fmla="*/ 66 w 66"/>
                <a:gd name="T1" fmla="*/ 58 h 58"/>
                <a:gd name="T2" fmla="*/ 0 w 66"/>
                <a:gd name="T3" fmla="*/ 58 h 58"/>
                <a:gd name="T4" fmla="*/ 0 w 66"/>
                <a:gd name="T5" fmla="*/ 0 h 58"/>
                <a:gd name="T6" fmla="*/ 11 w 66"/>
                <a:gd name="T7" fmla="*/ 0 h 58"/>
                <a:gd name="T8" fmla="*/ 11 w 66"/>
                <a:gd name="T9" fmla="*/ 48 h 58"/>
                <a:gd name="T10" fmla="*/ 66 w 66"/>
                <a:gd name="T11" fmla="*/ 48 h 58"/>
                <a:gd name="T12" fmla="*/ 66 w 66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58">
                  <a:moveTo>
                    <a:pt x="6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48"/>
                  </a:lnTo>
                  <a:lnTo>
                    <a:pt x="66" y="4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9" name="Freeform 55"/>
            <p:cNvSpPr>
              <a:spLocks/>
            </p:cNvSpPr>
            <p:nvPr/>
          </p:nvSpPr>
          <p:spPr bwMode="auto">
            <a:xfrm>
              <a:off x="3382963" y="413655"/>
              <a:ext cx="519113" cy="339725"/>
            </a:xfrm>
            <a:custGeom>
              <a:avLst/>
              <a:gdLst>
                <a:gd name="T0" fmla="*/ 25 w 138"/>
                <a:gd name="T1" fmla="*/ 89 h 89"/>
                <a:gd name="T2" fmla="*/ 0 w 138"/>
                <a:gd name="T3" fmla="*/ 64 h 89"/>
                <a:gd name="T4" fmla="*/ 21 w 138"/>
                <a:gd name="T5" fmla="*/ 40 h 89"/>
                <a:gd name="T6" fmla="*/ 19 w 138"/>
                <a:gd name="T7" fmla="*/ 29 h 89"/>
                <a:gd name="T8" fmla="*/ 49 w 138"/>
                <a:gd name="T9" fmla="*/ 0 h 89"/>
                <a:gd name="T10" fmla="*/ 76 w 138"/>
                <a:gd name="T11" fmla="*/ 18 h 89"/>
                <a:gd name="T12" fmla="*/ 82 w 138"/>
                <a:gd name="T13" fmla="*/ 17 h 89"/>
                <a:gd name="T14" fmla="*/ 101 w 138"/>
                <a:gd name="T15" fmla="*/ 32 h 89"/>
                <a:gd name="T16" fmla="*/ 114 w 138"/>
                <a:gd name="T17" fmla="*/ 29 h 89"/>
                <a:gd name="T18" fmla="*/ 138 w 138"/>
                <a:gd name="T19" fmla="*/ 53 h 89"/>
                <a:gd name="T20" fmla="*/ 114 w 138"/>
                <a:gd name="T21" fmla="*/ 78 h 89"/>
                <a:gd name="T22" fmla="*/ 114 w 138"/>
                <a:gd name="T23" fmla="*/ 73 h 89"/>
                <a:gd name="T24" fmla="*/ 134 w 138"/>
                <a:gd name="T25" fmla="*/ 53 h 89"/>
                <a:gd name="T26" fmla="*/ 114 w 138"/>
                <a:gd name="T27" fmla="*/ 33 h 89"/>
                <a:gd name="T28" fmla="*/ 101 w 138"/>
                <a:gd name="T29" fmla="*/ 38 h 89"/>
                <a:gd name="T30" fmla="*/ 97 w 138"/>
                <a:gd name="T31" fmla="*/ 41 h 89"/>
                <a:gd name="T32" fmla="*/ 97 w 138"/>
                <a:gd name="T33" fmla="*/ 36 h 89"/>
                <a:gd name="T34" fmla="*/ 82 w 138"/>
                <a:gd name="T35" fmla="*/ 22 h 89"/>
                <a:gd name="T36" fmla="*/ 76 w 138"/>
                <a:gd name="T37" fmla="*/ 23 h 89"/>
                <a:gd name="T38" fmla="*/ 73 w 138"/>
                <a:gd name="T39" fmla="*/ 24 h 89"/>
                <a:gd name="T40" fmla="*/ 73 w 138"/>
                <a:gd name="T41" fmla="*/ 22 h 89"/>
                <a:gd name="T42" fmla="*/ 49 w 138"/>
                <a:gd name="T43" fmla="*/ 4 h 89"/>
                <a:gd name="T44" fmla="*/ 24 w 138"/>
                <a:gd name="T45" fmla="*/ 29 h 89"/>
                <a:gd name="T46" fmla="*/ 26 w 138"/>
                <a:gd name="T47" fmla="*/ 41 h 89"/>
                <a:gd name="T48" fmla="*/ 28 w 138"/>
                <a:gd name="T49" fmla="*/ 44 h 89"/>
                <a:gd name="T50" fmla="*/ 24 w 138"/>
                <a:gd name="T51" fmla="*/ 44 h 89"/>
                <a:gd name="T52" fmla="*/ 5 w 138"/>
                <a:gd name="T53" fmla="*/ 64 h 89"/>
                <a:gd name="T54" fmla="*/ 25 w 138"/>
                <a:gd name="T55" fmla="*/ 84 h 89"/>
                <a:gd name="T56" fmla="*/ 25 w 138"/>
                <a:gd name="T5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9">
                  <a:moveTo>
                    <a:pt x="25" y="89"/>
                  </a:moveTo>
                  <a:cubicBezTo>
                    <a:pt x="11" y="89"/>
                    <a:pt x="0" y="78"/>
                    <a:pt x="0" y="64"/>
                  </a:cubicBezTo>
                  <a:cubicBezTo>
                    <a:pt x="0" y="52"/>
                    <a:pt x="9" y="41"/>
                    <a:pt x="21" y="40"/>
                  </a:cubicBezTo>
                  <a:cubicBezTo>
                    <a:pt x="20" y="36"/>
                    <a:pt x="19" y="33"/>
                    <a:pt x="19" y="29"/>
                  </a:cubicBezTo>
                  <a:cubicBezTo>
                    <a:pt x="19" y="13"/>
                    <a:pt x="32" y="0"/>
                    <a:pt x="49" y="0"/>
                  </a:cubicBezTo>
                  <a:cubicBezTo>
                    <a:pt x="61" y="0"/>
                    <a:pt x="72" y="7"/>
                    <a:pt x="76" y="18"/>
                  </a:cubicBezTo>
                  <a:cubicBezTo>
                    <a:pt x="78" y="18"/>
                    <a:pt x="80" y="17"/>
                    <a:pt x="82" y="17"/>
                  </a:cubicBezTo>
                  <a:cubicBezTo>
                    <a:pt x="91" y="17"/>
                    <a:pt x="99" y="24"/>
                    <a:pt x="101" y="32"/>
                  </a:cubicBezTo>
                  <a:cubicBezTo>
                    <a:pt x="105" y="30"/>
                    <a:pt x="109" y="29"/>
                    <a:pt x="114" y="29"/>
                  </a:cubicBezTo>
                  <a:cubicBezTo>
                    <a:pt x="127" y="29"/>
                    <a:pt x="138" y="40"/>
                    <a:pt x="138" y="53"/>
                  </a:cubicBezTo>
                  <a:cubicBezTo>
                    <a:pt x="138" y="67"/>
                    <a:pt x="127" y="78"/>
                    <a:pt x="114" y="78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25" y="73"/>
                    <a:pt x="134" y="64"/>
                    <a:pt x="134" y="53"/>
                  </a:cubicBezTo>
                  <a:cubicBezTo>
                    <a:pt x="134" y="42"/>
                    <a:pt x="125" y="33"/>
                    <a:pt x="114" y="33"/>
                  </a:cubicBezTo>
                  <a:cubicBezTo>
                    <a:pt x="109" y="33"/>
                    <a:pt x="104" y="35"/>
                    <a:pt x="101" y="38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8"/>
                    <a:pt x="90" y="22"/>
                    <a:pt x="82" y="22"/>
                  </a:cubicBezTo>
                  <a:cubicBezTo>
                    <a:pt x="80" y="22"/>
                    <a:pt x="78" y="22"/>
                    <a:pt x="76" y="23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9" y="11"/>
                    <a:pt x="60" y="4"/>
                    <a:pt x="49" y="4"/>
                  </a:cubicBezTo>
                  <a:cubicBezTo>
                    <a:pt x="35" y="4"/>
                    <a:pt x="24" y="16"/>
                    <a:pt x="24" y="29"/>
                  </a:cubicBezTo>
                  <a:cubicBezTo>
                    <a:pt x="24" y="33"/>
                    <a:pt x="25" y="37"/>
                    <a:pt x="26" y="41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4" y="44"/>
                    <a:pt x="5" y="53"/>
                    <a:pt x="5" y="64"/>
                  </a:cubicBezTo>
                  <a:cubicBezTo>
                    <a:pt x="5" y="75"/>
                    <a:pt x="14" y="84"/>
                    <a:pt x="25" y="84"/>
                  </a:cubicBezTo>
                  <a:lnTo>
                    <a:pt x="25" y="89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0" name="Freeform 56"/>
            <p:cNvSpPr>
              <a:spLocks/>
            </p:cNvSpPr>
            <p:nvPr/>
          </p:nvSpPr>
          <p:spPr bwMode="auto">
            <a:xfrm>
              <a:off x="3794125" y="570818"/>
              <a:ext cx="36513" cy="38100"/>
            </a:xfrm>
            <a:custGeom>
              <a:avLst/>
              <a:gdLst>
                <a:gd name="T0" fmla="*/ 16 w 23"/>
                <a:gd name="T1" fmla="*/ 24 h 24"/>
                <a:gd name="T2" fmla="*/ 0 w 23"/>
                <a:gd name="T3" fmla="*/ 9 h 24"/>
                <a:gd name="T4" fmla="*/ 7 w 23"/>
                <a:gd name="T5" fmla="*/ 0 h 24"/>
                <a:gd name="T6" fmla="*/ 23 w 23"/>
                <a:gd name="T7" fmla="*/ 14 h 24"/>
                <a:gd name="T8" fmla="*/ 16 w 23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6" y="2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3" y="14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1" name="Freeform 57"/>
            <p:cNvSpPr>
              <a:spLocks/>
            </p:cNvSpPr>
            <p:nvPr/>
          </p:nvSpPr>
          <p:spPr bwMode="auto">
            <a:xfrm>
              <a:off x="3657600" y="505730"/>
              <a:ext cx="41275" cy="49213"/>
            </a:xfrm>
            <a:custGeom>
              <a:avLst/>
              <a:gdLst>
                <a:gd name="T0" fmla="*/ 7 w 26"/>
                <a:gd name="T1" fmla="*/ 31 h 31"/>
                <a:gd name="T2" fmla="*/ 0 w 26"/>
                <a:gd name="T3" fmla="*/ 24 h 31"/>
                <a:gd name="T4" fmla="*/ 17 w 26"/>
                <a:gd name="T5" fmla="*/ 0 h 31"/>
                <a:gd name="T6" fmla="*/ 26 w 26"/>
                <a:gd name="T7" fmla="*/ 7 h 31"/>
                <a:gd name="T8" fmla="*/ 7 w 26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7" y="31"/>
                  </a:moveTo>
                  <a:lnTo>
                    <a:pt x="0" y="24"/>
                  </a:lnTo>
                  <a:lnTo>
                    <a:pt x="17" y="0"/>
                  </a:lnTo>
                  <a:lnTo>
                    <a:pt x="26" y="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2" name="Freeform 58"/>
            <p:cNvSpPr>
              <a:spLocks/>
            </p:cNvSpPr>
            <p:nvPr/>
          </p:nvSpPr>
          <p:spPr bwMode="auto">
            <a:xfrm>
              <a:off x="3438525" y="608918"/>
              <a:ext cx="46038" cy="49213"/>
            </a:xfrm>
            <a:custGeom>
              <a:avLst/>
              <a:gdLst>
                <a:gd name="T0" fmla="*/ 19 w 29"/>
                <a:gd name="T1" fmla="*/ 31 h 31"/>
                <a:gd name="T2" fmla="*/ 0 w 29"/>
                <a:gd name="T3" fmla="*/ 9 h 31"/>
                <a:gd name="T4" fmla="*/ 10 w 29"/>
                <a:gd name="T5" fmla="*/ 0 h 31"/>
                <a:gd name="T6" fmla="*/ 29 w 29"/>
                <a:gd name="T7" fmla="*/ 24 h 31"/>
                <a:gd name="T8" fmla="*/ 19 w 2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9" y="31"/>
                  </a:moveTo>
                  <a:lnTo>
                    <a:pt x="0" y="9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3556000" y="451755"/>
              <a:ext cx="15875" cy="2444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4" name="Freeform 60"/>
            <p:cNvSpPr>
              <a:spLocks/>
            </p:cNvSpPr>
            <p:nvPr/>
          </p:nvSpPr>
          <p:spPr bwMode="auto">
            <a:xfrm>
              <a:off x="3503613" y="467630"/>
              <a:ext cx="115888" cy="71438"/>
            </a:xfrm>
            <a:custGeom>
              <a:avLst/>
              <a:gdLst>
                <a:gd name="T0" fmla="*/ 38 w 73"/>
                <a:gd name="T1" fmla="*/ 45 h 45"/>
                <a:gd name="T2" fmla="*/ 0 w 73"/>
                <a:gd name="T3" fmla="*/ 7 h 45"/>
                <a:gd name="T4" fmla="*/ 9 w 73"/>
                <a:gd name="T5" fmla="*/ 0 h 45"/>
                <a:gd name="T6" fmla="*/ 38 w 73"/>
                <a:gd name="T7" fmla="*/ 28 h 45"/>
                <a:gd name="T8" fmla="*/ 66 w 73"/>
                <a:gd name="T9" fmla="*/ 0 h 45"/>
                <a:gd name="T10" fmla="*/ 73 w 73"/>
                <a:gd name="T11" fmla="*/ 9 h 45"/>
                <a:gd name="T12" fmla="*/ 38 w 7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5">
                  <a:moveTo>
                    <a:pt x="38" y="4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8"/>
                  </a:lnTo>
                  <a:lnTo>
                    <a:pt x="66" y="0"/>
                  </a:lnTo>
                  <a:lnTo>
                    <a:pt x="73" y="9"/>
                  </a:lnTo>
                  <a:lnTo>
                    <a:pt x="38" y="4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5" name="Freeform 61"/>
            <p:cNvSpPr>
              <a:spLocks/>
            </p:cNvSpPr>
            <p:nvPr/>
          </p:nvSpPr>
          <p:spPr bwMode="auto">
            <a:xfrm>
              <a:off x="3503613" y="543830"/>
              <a:ext cx="115888" cy="68263"/>
            </a:xfrm>
            <a:custGeom>
              <a:avLst/>
              <a:gdLst>
                <a:gd name="T0" fmla="*/ 38 w 73"/>
                <a:gd name="T1" fmla="*/ 43 h 43"/>
                <a:gd name="T2" fmla="*/ 0 w 73"/>
                <a:gd name="T3" fmla="*/ 7 h 43"/>
                <a:gd name="T4" fmla="*/ 9 w 73"/>
                <a:gd name="T5" fmla="*/ 0 h 43"/>
                <a:gd name="T6" fmla="*/ 38 w 73"/>
                <a:gd name="T7" fmla="*/ 29 h 43"/>
                <a:gd name="T8" fmla="*/ 66 w 73"/>
                <a:gd name="T9" fmla="*/ 0 h 43"/>
                <a:gd name="T10" fmla="*/ 73 w 73"/>
                <a:gd name="T11" fmla="*/ 7 h 43"/>
                <a:gd name="T12" fmla="*/ 38 w 73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43">
                  <a:moveTo>
                    <a:pt x="38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38" y="29"/>
                  </a:lnTo>
                  <a:lnTo>
                    <a:pt x="66" y="0"/>
                  </a:lnTo>
                  <a:lnTo>
                    <a:pt x="73" y="7"/>
                  </a:lnTo>
                  <a:lnTo>
                    <a:pt x="38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6" name="Freeform 62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  <a:gd name="T6" fmla="*/ 0 w 38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7" name="Freeform 63"/>
            <p:cNvSpPr>
              <a:spLocks/>
            </p:cNvSpPr>
            <p:nvPr/>
          </p:nvSpPr>
          <p:spPr bwMode="auto">
            <a:xfrm>
              <a:off x="4913313" y="791480"/>
              <a:ext cx="60325" cy="312738"/>
            </a:xfrm>
            <a:custGeom>
              <a:avLst/>
              <a:gdLst>
                <a:gd name="T0" fmla="*/ 0 w 38"/>
                <a:gd name="T1" fmla="*/ 0 h 197"/>
                <a:gd name="T2" fmla="*/ 38 w 38"/>
                <a:gd name="T3" fmla="*/ 0 h 197"/>
                <a:gd name="T4" fmla="*/ 38 w 38"/>
                <a:gd name="T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7">
                  <a:moveTo>
                    <a:pt x="0" y="0"/>
                  </a:moveTo>
                  <a:lnTo>
                    <a:pt x="38" y="0"/>
                  </a:lnTo>
                  <a:lnTo>
                    <a:pt x="38" y="1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8" name="Freeform 64"/>
            <p:cNvSpPr>
              <a:spLocks/>
            </p:cNvSpPr>
            <p:nvPr/>
          </p:nvSpPr>
          <p:spPr bwMode="auto">
            <a:xfrm>
              <a:off x="4913313" y="783543"/>
              <a:ext cx="66675" cy="320675"/>
            </a:xfrm>
            <a:custGeom>
              <a:avLst/>
              <a:gdLst>
                <a:gd name="T0" fmla="*/ 42 w 42"/>
                <a:gd name="T1" fmla="*/ 202 h 202"/>
                <a:gd name="T2" fmla="*/ 31 w 42"/>
                <a:gd name="T3" fmla="*/ 202 h 202"/>
                <a:gd name="T4" fmla="*/ 31 w 42"/>
                <a:gd name="T5" fmla="*/ 10 h 202"/>
                <a:gd name="T6" fmla="*/ 0 w 42"/>
                <a:gd name="T7" fmla="*/ 10 h 202"/>
                <a:gd name="T8" fmla="*/ 0 w 42"/>
                <a:gd name="T9" fmla="*/ 0 h 202"/>
                <a:gd name="T10" fmla="*/ 42 w 42"/>
                <a:gd name="T11" fmla="*/ 0 h 202"/>
                <a:gd name="T12" fmla="*/ 42 w 42"/>
                <a:gd name="T13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02">
                  <a:moveTo>
                    <a:pt x="42" y="202"/>
                  </a:moveTo>
                  <a:lnTo>
                    <a:pt x="31" y="202"/>
                  </a:lnTo>
                  <a:lnTo>
                    <a:pt x="31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20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9" name="Freeform 65"/>
            <p:cNvSpPr>
              <a:spLocks/>
            </p:cNvSpPr>
            <p:nvPr/>
          </p:nvSpPr>
          <p:spPr bwMode="auto">
            <a:xfrm>
              <a:off x="4913313" y="894668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0" name="Line 66"/>
            <p:cNvSpPr>
              <a:spLocks noChangeShapeType="1"/>
            </p:cNvSpPr>
            <p:nvPr/>
          </p:nvSpPr>
          <p:spPr bwMode="auto">
            <a:xfrm>
              <a:off x="4913313" y="894668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1" name="Rectangle 67"/>
            <p:cNvSpPr>
              <a:spLocks noChangeArrowheads="1"/>
            </p:cNvSpPr>
            <p:nvPr/>
          </p:nvSpPr>
          <p:spPr bwMode="auto">
            <a:xfrm>
              <a:off x="4913313" y="886730"/>
              <a:ext cx="60325" cy="15875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2" name="Freeform 68"/>
            <p:cNvSpPr>
              <a:spLocks/>
            </p:cNvSpPr>
            <p:nvPr/>
          </p:nvSpPr>
          <p:spPr bwMode="auto">
            <a:xfrm>
              <a:off x="4913313" y="1001030"/>
              <a:ext cx="60325" cy="0"/>
            </a:xfrm>
            <a:custGeom>
              <a:avLst/>
              <a:gdLst>
                <a:gd name="T0" fmla="*/ 0 w 38"/>
                <a:gd name="T1" fmla="*/ 38 w 38"/>
                <a:gd name="T2" fmla="*/ 0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3" name="Line 69"/>
            <p:cNvSpPr>
              <a:spLocks noChangeShapeType="1"/>
            </p:cNvSpPr>
            <p:nvPr/>
          </p:nvSpPr>
          <p:spPr bwMode="auto">
            <a:xfrm>
              <a:off x="4913313" y="1001030"/>
              <a:ext cx="603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4" name="Rectangle 70"/>
            <p:cNvSpPr>
              <a:spLocks noChangeArrowheads="1"/>
            </p:cNvSpPr>
            <p:nvPr/>
          </p:nvSpPr>
          <p:spPr bwMode="auto">
            <a:xfrm>
              <a:off x="4913313" y="989918"/>
              <a:ext cx="60325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Freeform 71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  <a:gd name="T12" fmla="*/ 169 w 169"/>
                <a:gd name="T1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  <a:lnTo>
                    <a:pt x="169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6" name="Freeform 72"/>
            <p:cNvSpPr>
              <a:spLocks/>
            </p:cNvSpPr>
            <p:nvPr/>
          </p:nvSpPr>
          <p:spPr bwMode="auto">
            <a:xfrm>
              <a:off x="4584700" y="467630"/>
              <a:ext cx="268288" cy="239713"/>
            </a:xfrm>
            <a:custGeom>
              <a:avLst/>
              <a:gdLst>
                <a:gd name="T0" fmla="*/ 169 w 169"/>
                <a:gd name="T1" fmla="*/ 151 h 151"/>
                <a:gd name="T2" fmla="*/ 169 w 169"/>
                <a:gd name="T3" fmla="*/ 50 h 151"/>
                <a:gd name="T4" fmla="*/ 121 w 169"/>
                <a:gd name="T5" fmla="*/ 0 h 151"/>
                <a:gd name="T6" fmla="*/ 71 w 169"/>
                <a:gd name="T7" fmla="*/ 50 h 151"/>
                <a:gd name="T8" fmla="*/ 71 w 169"/>
                <a:gd name="T9" fmla="*/ 149 h 151"/>
                <a:gd name="T10" fmla="*/ 0 w 169"/>
                <a:gd name="T11" fmla="*/ 1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51">
                  <a:moveTo>
                    <a:pt x="169" y="151"/>
                  </a:moveTo>
                  <a:lnTo>
                    <a:pt x="169" y="50"/>
                  </a:lnTo>
                  <a:lnTo>
                    <a:pt x="121" y="0"/>
                  </a:lnTo>
                  <a:lnTo>
                    <a:pt x="71" y="50"/>
                  </a:lnTo>
                  <a:lnTo>
                    <a:pt x="71" y="149"/>
                  </a:lnTo>
                  <a:lnTo>
                    <a:pt x="0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7" name="Freeform 73"/>
            <p:cNvSpPr>
              <a:spLocks/>
            </p:cNvSpPr>
            <p:nvPr/>
          </p:nvSpPr>
          <p:spPr bwMode="auto">
            <a:xfrm>
              <a:off x="4584700" y="454930"/>
              <a:ext cx="274638" cy="255588"/>
            </a:xfrm>
            <a:custGeom>
              <a:avLst/>
              <a:gdLst>
                <a:gd name="T0" fmla="*/ 76 w 173"/>
                <a:gd name="T1" fmla="*/ 161 h 161"/>
                <a:gd name="T2" fmla="*/ 0 w 173"/>
                <a:gd name="T3" fmla="*/ 161 h 161"/>
                <a:gd name="T4" fmla="*/ 0 w 173"/>
                <a:gd name="T5" fmla="*/ 152 h 161"/>
                <a:gd name="T6" fmla="*/ 64 w 173"/>
                <a:gd name="T7" fmla="*/ 152 h 161"/>
                <a:gd name="T8" fmla="*/ 64 w 173"/>
                <a:gd name="T9" fmla="*/ 56 h 161"/>
                <a:gd name="T10" fmla="*/ 121 w 173"/>
                <a:gd name="T11" fmla="*/ 0 h 161"/>
                <a:gd name="T12" fmla="*/ 173 w 173"/>
                <a:gd name="T13" fmla="*/ 56 h 161"/>
                <a:gd name="T14" fmla="*/ 173 w 173"/>
                <a:gd name="T15" fmla="*/ 159 h 161"/>
                <a:gd name="T16" fmla="*/ 162 w 173"/>
                <a:gd name="T17" fmla="*/ 159 h 161"/>
                <a:gd name="T18" fmla="*/ 162 w 173"/>
                <a:gd name="T19" fmla="*/ 60 h 161"/>
                <a:gd name="T20" fmla="*/ 121 w 173"/>
                <a:gd name="T21" fmla="*/ 15 h 161"/>
                <a:gd name="T22" fmla="*/ 76 w 173"/>
                <a:gd name="T23" fmla="*/ 60 h 161"/>
                <a:gd name="T24" fmla="*/ 76 w 173"/>
                <a:gd name="T2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1">
                  <a:moveTo>
                    <a:pt x="76" y="161"/>
                  </a:moveTo>
                  <a:lnTo>
                    <a:pt x="0" y="161"/>
                  </a:lnTo>
                  <a:lnTo>
                    <a:pt x="0" y="152"/>
                  </a:lnTo>
                  <a:lnTo>
                    <a:pt x="64" y="152"/>
                  </a:lnTo>
                  <a:lnTo>
                    <a:pt x="64" y="56"/>
                  </a:lnTo>
                  <a:lnTo>
                    <a:pt x="121" y="0"/>
                  </a:lnTo>
                  <a:lnTo>
                    <a:pt x="173" y="56"/>
                  </a:lnTo>
                  <a:lnTo>
                    <a:pt x="173" y="159"/>
                  </a:lnTo>
                  <a:lnTo>
                    <a:pt x="162" y="159"/>
                  </a:lnTo>
                  <a:lnTo>
                    <a:pt x="162" y="60"/>
                  </a:lnTo>
                  <a:lnTo>
                    <a:pt x="121" y="15"/>
                  </a:lnTo>
                  <a:lnTo>
                    <a:pt x="76" y="60"/>
                  </a:lnTo>
                  <a:lnTo>
                    <a:pt x="76" y="16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Oval 74"/>
            <p:cNvSpPr>
              <a:spLocks noChangeArrowheads="1"/>
            </p:cNvSpPr>
            <p:nvPr/>
          </p:nvSpPr>
          <p:spPr bwMode="auto">
            <a:xfrm>
              <a:off x="4738688" y="535893"/>
              <a:ext cx="65088" cy="65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Freeform 75"/>
            <p:cNvSpPr>
              <a:spLocks noEditPoints="1"/>
            </p:cNvSpPr>
            <p:nvPr/>
          </p:nvSpPr>
          <p:spPr bwMode="auto">
            <a:xfrm>
              <a:off x="4727575" y="527955"/>
              <a:ext cx="84138" cy="84138"/>
            </a:xfrm>
            <a:custGeom>
              <a:avLst/>
              <a:gdLst>
                <a:gd name="T0" fmla="*/ 11 w 22"/>
                <a:gd name="T1" fmla="*/ 22 h 22"/>
                <a:gd name="T2" fmla="*/ 0 w 22"/>
                <a:gd name="T3" fmla="*/ 11 h 22"/>
                <a:gd name="T4" fmla="*/ 11 w 22"/>
                <a:gd name="T5" fmla="*/ 0 h 22"/>
                <a:gd name="T6" fmla="*/ 22 w 22"/>
                <a:gd name="T7" fmla="*/ 11 h 22"/>
                <a:gd name="T8" fmla="*/ 11 w 22"/>
                <a:gd name="T9" fmla="*/ 22 h 22"/>
                <a:gd name="T10" fmla="*/ 11 w 22"/>
                <a:gd name="T11" fmla="*/ 5 h 22"/>
                <a:gd name="T12" fmla="*/ 5 w 22"/>
                <a:gd name="T13" fmla="*/ 11 h 22"/>
                <a:gd name="T14" fmla="*/ 11 w 22"/>
                <a:gd name="T15" fmla="*/ 17 h 22"/>
                <a:gd name="T16" fmla="*/ 17 w 22"/>
                <a:gd name="T17" fmla="*/ 11 h 22"/>
                <a:gd name="T18" fmla="*/ 11 w 22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5"/>
                  </a:moveTo>
                  <a:cubicBezTo>
                    <a:pt x="8" y="5"/>
                    <a:pt x="5" y="8"/>
                    <a:pt x="5" y="11"/>
                  </a:cubicBezTo>
                  <a:cubicBezTo>
                    <a:pt x="5" y="14"/>
                    <a:pt x="8" y="17"/>
                    <a:pt x="11" y="17"/>
                  </a:cubicBezTo>
                  <a:cubicBezTo>
                    <a:pt x="14" y="17"/>
                    <a:pt x="17" y="14"/>
                    <a:pt x="17" y="11"/>
                  </a:cubicBezTo>
                  <a:cubicBezTo>
                    <a:pt x="17" y="8"/>
                    <a:pt x="14" y="5"/>
                    <a:pt x="11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Freeform 76"/>
            <p:cNvSpPr>
              <a:spLocks/>
            </p:cNvSpPr>
            <p:nvPr/>
          </p:nvSpPr>
          <p:spPr bwMode="auto">
            <a:xfrm>
              <a:off x="4765675" y="639080"/>
              <a:ext cx="0" cy="57150"/>
            </a:xfrm>
            <a:custGeom>
              <a:avLst/>
              <a:gdLst>
                <a:gd name="T0" fmla="*/ 0 h 36"/>
                <a:gd name="T1" fmla="*/ 36 h 36"/>
                <a:gd name="T2" fmla="*/ 0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7"/>
            <p:cNvSpPr>
              <a:spLocks noChangeShapeType="1"/>
            </p:cNvSpPr>
            <p:nvPr/>
          </p:nvSpPr>
          <p:spPr bwMode="auto">
            <a:xfrm>
              <a:off x="4765675" y="639080"/>
              <a:ext cx="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78"/>
            <p:cNvSpPr>
              <a:spLocks noChangeArrowheads="1"/>
            </p:cNvSpPr>
            <p:nvPr/>
          </p:nvSpPr>
          <p:spPr bwMode="auto">
            <a:xfrm>
              <a:off x="4757738" y="639080"/>
              <a:ext cx="19050" cy="571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80"/>
            <p:cNvSpPr>
              <a:spLocks/>
            </p:cNvSpPr>
            <p:nvPr/>
          </p:nvSpPr>
          <p:spPr bwMode="auto">
            <a:xfrm>
              <a:off x="4697413" y="704168"/>
              <a:ext cx="215900" cy="400050"/>
            </a:xfrm>
            <a:custGeom>
              <a:avLst/>
              <a:gdLst>
                <a:gd name="T0" fmla="*/ 0 w 136"/>
                <a:gd name="T1" fmla="*/ 252 h 252"/>
                <a:gd name="T2" fmla="*/ 0 w 136"/>
                <a:gd name="T3" fmla="*/ 0 h 252"/>
                <a:gd name="T4" fmla="*/ 136 w 136"/>
                <a:gd name="T5" fmla="*/ 0 h 252"/>
                <a:gd name="T6" fmla="*/ 136 w 136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252">
                  <a:moveTo>
                    <a:pt x="0" y="252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36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81"/>
            <p:cNvSpPr>
              <a:spLocks/>
            </p:cNvSpPr>
            <p:nvPr/>
          </p:nvSpPr>
          <p:spPr bwMode="auto">
            <a:xfrm>
              <a:off x="4686300" y="696230"/>
              <a:ext cx="238125" cy="407988"/>
            </a:xfrm>
            <a:custGeom>
              <a:avLst/>
              <a:gdLst>
                <a:gd name="T0" fmla="*/ 150 w 150"/>
                <a:gd name="T1" fmla="*/ 257 h 257"/>
                <a:gd name="T2" fmla="*/ 138 w 150"/>
                <a:gd name="T3" fmla="*/ 257 h 257"/>
                <a:gd name="T4" fmla="*/ 138 w 150"/>
                <a:gd name="T5" fmla="*/ 9 h 257"/>
                <a:gd name="T6" fmla="*/ 12 w 150"/>
                <a:gd name="T7" fmla="*/ 9 h 257"/>
                <a:gd name="T8" fmla="*/ 12 w 150"/>
                <a:gd name="T9" fmla="*/ 257 h 257"/>
                <a:gd name="T10" fmla="*/ 0 w 150"/>
                <a:gd name="T11" fmla="*/ 257 h 257"/>
                <a:gd name="T12" fmla="*/ 0 w 150"/>
                <a:gd name="T13" fmla="*/ 0 h 257"/>
                <a:gd name="T14" fmla="*/ 150 w 150"/>
                <a:gd name="T15" fmla="*/ 0 h 257"/>
                <a:gd name="T16" fmla="*/ 150 w 150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257">
                  <a:moveTo>
                    <a:pt x="150" y="257"/>
                  </a:moveTo>
                  <a:lnTo>
                    <a:pt x="138" y="257"/>
                  </a:lnTo>
                  <a:lnTo>
                    <a:pt x="138" y="9"/>
                  </a:lnTo>
                  <a:lnTo>
                    <a:pt x="12" y="9"/>
                  </a:lnTo>
                  <a:lnTo>
                    <a:pt x="12" y="257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150" y="0"/>
                  </a:lnTo>
                  <a:lnTo>
                    <a:pt x="150" y="25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84"/>
            <p:cNvSpPr>
              <a:spLocks/>
            </p:cNvSpPr>
            <p:nvPr/>
          </p:nvSpPr>
          <p:spPr bwMode="auto">
            <a:xfrm>
              <a:off x="472122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87"/>
            <p:cNvSpPr>
              <a:spLocks/>
            </p:cNvSpPr>
            <p:nvPr/>
          </p:nvSpPr>
          <p:spPr bwMode="auto">
            <a:xfrm>
              <a:off x="4803775" y="731155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Freeform 90"/>
            <p:cNvSpPr>
              <a:spLocks/>
            </p:cNvSpPr>
            <p:nvPr/>
          </p:nvSpPr>
          <p:spPr bwMode="auto">
            <a:xfrm>
              <a:off x="472122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Freeform 93"/>
            <p:cNvSpPr>
              <a:spLocks/>
            </p:cNvSpPr>
            <p:nvPr/>
          </p:nvSpPr>
          <p:spPr bwMode="auto">
            <a:xfrm>
              <a:off x="4803775" y="829580"/>
              <a:ext cx="71438" cy="73025"/>
            </a:xfrm>
            <a:custGeom>
              <a:avLst/>
              <a:gdLst>
                <a:gd name="T0" fmla="*/ 45 w 45"/>
                <a:gd name="T1" fmla="*/ 46 h 46"/>
                <a:gd name="T2" fmla="*/ 33 w 45"/>
                <a:gd name="T3" fmla="*/ 46 h 46"/>
                <a:gd name="T4" fmla="*/ 33 w 45"/>
                <a:gd name="T5" fmla="*/ 12 h 46"/>
                <a:gd name="T6" fmla="*/ 0 w 45"/>
                <a:gd name="T7" fmla="*/ 12 h 46"/>
                <a:gd name="T8" fmla="*/ 0 w 45"/>
                <a:gd name="T9" fmla="*/ 0 h 46"/>
                <a:gd name="T10" fmla="*/ 45 w 45"/>
                <a:gd name="T11" fmla="*/ 0 h 46"/>
                <a:gd name="T12" fmla="*/ 45 w 4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lnTo>
                    <a:pt x="33" y="46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6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Freeform 96"/>
            <p:cNvSpPr>
              <a:spLocks/>
            </p:cNvSpPr>
            <p:nvPr/>
          </p:nvSpPr>
          <p:spPr bwMode="auto">
            <a:xfrm>
              <a:off x="472122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Freeform 99"/>
            <p:cNvSpPr>
              <a:spLocks/>
            </p:cNvSpPr>
            <p:nvPr/>
          </p:nvSpPr>
          <p:spPr bwMode="auto">
            <a:xfrm>
              <a:off x="4803775" y="929593"/>
              <a:ext cx="71438" cy="71438"/>
            </a:xfrm>
            <a:custGeom>
              <a:avLst/>
              <a:gdLst>
                <a:gd name="T0" fmla="*/ 45 w 45"/>
                <a:gd name="T1" fmla="*/ 45 h 45"/>
                <a:gd name="T2" fmla="*/ 33 w 45"/>
                <a:gd name="T3" fmla="*/ 45 h 45"/>
                <a:gd name="T4" fmla="*/ 33 w 45"/>
                <a:gd name="T5" fmla="*/ 12 h 45"/>
                <a:gd name="T6" fmla="*/ 0 w 45"/>
                <a:gd name="T7" fmla="*/ 12 h 45"/>
                <a:gd name="T8" fmla="*/ 0 w 45"/>
                <a:gd name="T9" fmla="*/ 0 h 45"/>
                <a:gd name="T10" fmla="*/ 45 w 45"/>
                <a:gd name="T11" fmla="*/ 0 h 45"/>
                <a:gd name="T12" fmla="*/ 45 w 45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5" y="45"/>
                  </a:moveTo>
                  <a:lnTo>
                    <a:pt x="33" y="45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Freeform 102"/>
            <p:cNvSpPr>
              <a:spLocks/>
            </p:cNvSpPr>
            <p:nvPr/>
          </p:nvSpPr>
          <p:spPr bwMode="auto">
            <a:xfrm>
              <a:off x="472122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Freeform 105"/>
            <p:cNvSpPr>
              <a:spLocks/>
            </p:cNvSpPr>
            <p:nvPr/>
          </p:nvSpPr>
          <p:spPr bwMode="auto">
            <a:xfrm>
              <a:off x="4803775" y="1028018"/>
              <a:ext cx="71438" cy="76200"/>
            </a:xfrm>
            <a:custGeom>
              <a:avLst/>
              <a:gdLst>
                <a:gd name="T0" fmla="*/ 45 w 45"/>
                <a:gd name="T1" fmla="*/ 48 h 48"/>
                <a:gd name="T2" fmla="*/ 33 w 45"/>
                <a:gd name="T3" fmla="*/ 48 h 48"/>
                <a:gd name="T4" fmla="*/ 33 w 45"/>
                <a:gd name="T5" fmla="*/ 10 h 48"/>
                <a:gd name="T6" fmla="*/ 0 w 45"/>
                <a:gd name="T7" fmla="*/ 10 h 48"/>
                <a:gd name="T8" fmla="*/ 0 w 45"/>
                <a:gd name="T9" fmla="*/ 0 h 48"/>
                <a:gd name="T10" fmla="*/ 45 w 45"/>
                <a:gd name="T11" fmla="*/ 0 h 48"/>
                <a:gd name="T12" fmla="*/ 45 w 45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45" y="48"/>
                  </a:moveTo>
                  <a:lnTo>
                    <a:pt x="33" y="48"/>
                  </a:lnTo>
                  <a:lnTo>
                    <a:pt x="33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8"/>
                  </a:ln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06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  <a:gd name="T14" fmla="*/ 154 w 154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  <a:lnTo>
                    <a:pt x="154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107"/>
            <p:cNvSpPr>
              <a:spLocks/>
            </p:cNvSpPr>
            <p:nvPr/>
          </p:nvSpPr>
          <p:spPr bwMode="auto">
            <a:xfrm>
              <a:off x="4452938" y="726393"/>
              <a:ext cx="244475" cy="111125"/>
            </a:xfrm>
            <a:custGeom>
              <a:avLst/>
              <a:gdLst>
                <a:gd name="T0" fmla="*/ 154 w 154"/>
                <a:gd name="T1" fmla="*/ 70 h 70"/>
                <a:gd name="T2" fmla="*/ 0 w 154"/>
                <a:gd name="T3" fmla="*/ 70 h 70"/>
                <a:gd name="T4" fmla="*/ 0 w 154"/>
                <a:gd name="T5" fmla="*/ 29 h 70"/>
                <a:gd name="T6" fmla="*/ 17 w 154"/>
                <a:gd name="T7" fmla="*/ 0 h 70"/>
                <a:gd name="T8" fmla="*/ 90 w 154"/>
                <a:gd name="T9" fmla="*/ 0 h 70"/>
                <a:gd name="T10" fmla="*/ 121 w 154"/>
                <a:gd name="T11" fmla="*/ 22 h 70"/>
                <a:gd name="T12" fmla="*/ 150 w 154"/>
                <a:gd name="T13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0">
                  <a:moveTo>
                    <a:pt x="154" y="70"/>
                  </a:moveTo>
                  <a:lnTo>
                    <a:pt x="0" y="70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90" y="0"/>
                  </a:lnTo>
                  <a:lnTo>
                    <a:pt x="121" y="22"/>
                  </a:lnTo>
                  <a:lnTo>
                    <a:pt x="15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108"/>
            <p:cNvSpPr>
              <a:spLocks/>
            </p:cNvSpPr>
            <p:nvPr/>
          </p:nvSpPr>
          <p:spPr bwMode="auto">
            <a:xfrm>
              <a:off x="4441825" y="715280"/>
              <a:ext cx="255588" cy="130175"/>
            </a:xfrm>
            <a:custGeom>
              <a:avLst/>
              <a:gdLst>
                <a:gd name="T0" fmla="*/ 161 w 161"/>
                <a:gd name="T1" fmla="*/ 82 h 82"/>
                <a:gd name="T2" fmla="*/ 0 w 161"/>
                <a:gd name="T3" fmla="*/ 82 h 82"/>
                <a:gd name="T4" fmla="*/ 0 w 161"/>
                <a:gd name="T5" fmla="*/ 34 h 82"/>
                <a:gd name="T6" fmla="*/ 19 w 161"/>
                <a:gd name="T7" fmla="*/ 0 h 82"/>
                <a:gd name="T8" fmla="*/ 100 w 161"/>
                <a:gd name="T9" fmla="*/ 0 h 82"/>
                <a:gd name="T10" fmla="*/ 130 w 161"/>
                <a:gd name="T11" fmla="*/ 24 h 82"/>
                <a:gd name="T12" fmla="*/ 157 w 161"/>
                <a:gd name="T13" fmla="*/ 24 h 82"/>
                <a:gd name="T14" fmla="*/ 157 w 161"/>
                <a:gd name="T15" fmla="*/ 34 h 82"/>
                <a:gd name="T16" fmla="*/ 126 w 161"/>
                <a:gd name="T17" fmla="*/ 34 h 82"/>
                <a:gd name="T18" fmla="*/ 97 w 161"/>
                <a:gd name="T19" fmla="*/ 12 h 82"/>
                <a:gd name="T20" fmla="*/ 26 w 161"/>
                <a:gd name="T21" fmla="*/ 12 h 82"/>
                <a:gd name="T22" fmla="*/ 12 w 161"/>
                <a:gd name="T23" fmla="*/ 36 h 82"/>
                <a:gd name="T24" fmla="*/ 12 w 161"/>
                <a:gd name="T25" fmla="*/ 70 h 82"/>
                <a:gd name="T26" fmla="*/ 161 w 161"/>
                <a:gd name="T27" fmla="*/ 70 h 82"/>
                <a:gd name="T28" fmla="*/ 161 w 161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82">
                  <a:moveTo>
                    <a:pt x="161" y="82"/>
                  </a:moveTo>
                  <a:lnTo>
                    <a:pt x="0" y="82"/>
                  </a:lnTo>
                  <a:lnTo>
                    <a:pt x="0" y="34"/>
                  </a:lnTo>
                  <a:lnTo>
                    <a:pt x="19" y="0"/>
                  </a:lnTo>
                  <a:lnTo>
                    <a:pt x="100" y="0"/>
                  </a:lnTo>
                  <a:lnTo>
                    <a:pt x="130" y="24"/>
                  </a:lnTo>
                  <a:lnTo>
                    <a:pt x="157" y="24"/>
                  </a:lnTo>
                  <a:lnTo>
                    <a:pt x="157" y="34"/>
                  </a:lnTo>
                  <a:lnTo>
                    <a:pt x="126" y="34"/>
                  </a:lnTo>
                  <a:lnTo>
                    <a:pt x="97" y="12"/>
                  </a:lnTo>
                  <a:lnTo>
                    <a:pt x="26" y="12"/>
                  </a:lnTo>
                  <a:lnTo>
                    <a:pt x="12" y="36"/>
                  </a:lnTo>
                  <a:lnTo>
                    <a:pt x="12" y="70"/>
                  </a:lnTo>
                  <a:lnTo>
                    <a:pt x="161" y="70"/>
                  </a:lnTo>
                  <a:lnTo>
                    <a:pt x="161" y="8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109"/>
            <p:cNvSpPr>
              <a:spLocks/>
            </p:cNvSpPr>
            <p:nvPr/>
          </p:nvSpPr>
          <p:spPr bwMode="auto">
            <a:xfrm>
              <a:off x="4491038" y="764493"/>
              <a:ext cx="104775" cy="0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110"/>
            <p:cNvSpPr>
              <a:spLocks noChangeShapeType="1"/>
            </p:cNvSpPr>
            <p:nvPr/>
          </p:nvSpPr>
          <p:spPr bwMode="auto">
            <a:xfrm>
              <a:off x="4491038" y="764493"/>
              <a:ext cx="1047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Rectangle 111"/>
            <p:cNvSpPr>
              <a:spLocks noChangeArrowheads="1"/>
            </p:cNvSpPr>
            <p:nvPr/>
          </p:nvSpPr>
          <p:spPr bwMode="auto">
            <a:xfrm>
              <a:off x="4491038" y="756555"/>
              <a:ext cx="104775" cy="15875"/>
            </a:xfrm>
            <a:prstGeom prst="rect">
              <a:avLst/>
            </a:pr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112"/>
            <p:cNvSpPr>
              <a:spLocks noChangeArrowheads="1"/>
            </p:cNvSpPr>
            <p:nvPr/>
          </p:nvSpPr>
          <p:spPr bwMode="auto">
            <a:xfrm>
              <a:off x="4619625" y="807355"/>
              <a:ext cx="55563" cy="60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113"/>
            <p:cNvSpPr>
              <a:spLocks noEditPoints="1"/>
            </p:cNvSpPr>
            <p:nvPr/>
          </p:nvSpPr>
          <p:spPr bwMode="auto">
            <a:xfrm>
              <a:off x="4606925" y="799418"/>
              <a:ext cx="79375" cy="76200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5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5"/>
                    <a:pt x="11" y="15"/>
                  </a:cubicBezTo>
                  <a:cubicBezTo>
                    <a:pt x="14" y="15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114"/>
            <p:cNvSpPr>
              <a:spLocks/>
            </p:cNvSpPr>
            <p:nvPr/>
          </p:nvSpPr>
          <p:spPr bwMode="auto">
            <a:xfrm>
              <a:off x="4475163" y="807355"/>
              <a:ext cx="60325" cy="60325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0 h 16"/>
                <a:gd name="T4" fmla="*/ 0 w 16"/>
                <a:gd name="T5" fmla="*/ 8 h 16"/>
                <a:gd name="T6" fmla="*/ 8 w 16"/>
                <a:gd name="T7" fmla="*/ 16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12" y="15"/>
                    <a:pt x="16" y="12"/>
                    <a:pt x="1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115"/>
            <p:cNvSpPr>
              <a:spLocks noEditPoints="1"/>
            </p:cNvSpPr>
            <p:nvPr/>
          </p:nvSpPr>
          <p:spPr bwMode="auto">
            <a:xfrm>
              <a:off x="4468813" y="799418"/>
              <a:ext cx="74613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2 w 20"/>
                <a:gd name="T5" fmla="*/ 3 h 20"/>
                <a:gd name="T6" fmla="*/ 10 w 20"/>
                <a:gd name="T7" fmla="*/ 0 h 20"/>
                <a:gd name="T8" fmla="*/ 10 w 20"/>
                <a:gd name="T9" fmla="*/ 0 h 20"/>
                <a:gd name="T10" fmla="*/ 20 w 20"/>
                <a:gd name="T11" fmla="*/ 9 h 20"/>
                <a:gd name="T12" fmla="*/ 17 w 20"/>
                <a:gd name="T13" fmla="*/ 17 h 20"/>
                <a:gd name="T14" fmla="*/ 10 w 20"/>
                <a:gd name="T15" fmla="*/ 20 h 20"/>
                <a:gd name="T16" fmla="*/ 10 w 20"/>
                <a:gd name="T17" fmla="*/ 4 h 20"/>
                <a:gd name="T18" fmla="*/ 6 w 20"/>
                <a:gd name="T19" fmla="*/ 6 h 20"/>
                <a:gd name="T20" fmla="*/ 4 w 20"/>
                <a:gd name="T21" fmla="*/ 10 h 20"/>
                <a:gd name="T22" fmla="*/ 10 w 20"/>
                <a:gd name="T23" fmla="*/ 15 h 20"/>
                <a:gd name="T24" fmla="*/ 10 w 20"/>
                <a:gd name="T25" fmla="*/ 15 h 20"/>
                <a:gd name="T26" fmla="*/ 14 w 20"/>
                <a:gd name="T27" fmla="*/ 14 h 20"/>
                <a:gd name="T28" fmla="*/ 15 w 20"/>
                <a:gd name="T29" fmla="*/ 10 h 20"/>
                <a:gd name="T30" fmla="*/ 10 w 20"/>
                <a:gd name="T3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4"/>
                    <a:pt x="20" y="9"/>
                  </a:cubicBezTo>
                  <a:cubicBezTo>
                    <a:pt x="20" y="12"/>
                    <a:pt x="19" y="15"/>
                    <a:pt x="17" y="17"/>
                  </a:cubicBezTo>
                  <a:cubicBezTo>
                    <a:pt x="15" y="19"/>
                    <a:pt x="13" y="20"/>
                    <a:pt x="10" y="20"/>
                  </a:cubicBezTo>
                  <a:close/>
                  <a:moveTo>
                    <a:pt x="10" y="4"/>
                  </a:moveTo>
                  <a:cubicBezTo>
                    <a:pt x="8" y="4"/>
                    <a:pt x="7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116"/>
            <p:cNvSpPr>
              <a:spLocks/>
            </p:cNvSpPr>
            <p:nvPr/>
          </p:nvSpPr>
          <p:spPr bwMode="auto">
            <a:xfrm>
              <a:off x="4305300" y="821643"/>
              <a:ext cx="392113" cy="282575"/>
            </a:xfrm>
            <a:custGeom>
              <a:avLst/>
              <a:gdLst>
                <a:gd name="T0" fmla="*/ 104 w 104"/>
                <a:gd name="T1" fmla="*/ 9 h 74"/>
                <a:gd name="T2" fmla="*/ 60 w 104"/>
                <a:gd name="T3" fmla="*/ 36 h 74"/>
                <a:gd name="T4" fmla="*/ 37 w 104"/>
                <a:gd name="T5" fmla="*/ 47 h 74"/>
                <a:gd name="T6" fmla="*/ 0 w 10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74">
                  <a:moveTo>
                    <a:pt x="104" y="9"/>
                  </a:moveTo>
                  <a:cubicBezTo>
                    <a:pt x="104" y="9"/>
                    <a:pt x="70" y="0"/>
                    <a:pt x="60" y="36"/>
                  </a:cubicBezTo>
                  <a:cubicBezTo>
                    <a:pt x="50" y="28"/>
                    <a:pt x="36" y="32"/>
                    <a:pt x="37" y="47"/>
                  </a:cubicBezTo>
                  <a:cubicBezTo>
                    <a:pt x="22" y="41"/>
                    <a:pt x="1" y="45"/>
                    <a:pt x="0" y="7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Freeform 117"/>
            <p:cNvSpPr>
              <a:spLocks/>
            </p:cNvSpPr>
            <p:nvPr/>
          </p:nvSpPr>
          <p:spPr bwMode="auto">
            <a:xfrm>
              <a:off x="4298950" y="813705"/>
              <a:ext cx="398463" cy="290513"/>
            </a:xfrm>
            <a:custGeom>
              <a:avLst/>
              <a:gdLst>
                <a:gd name="T0" fmla="*/ 4 w 106"/>
                <a:gd name="T1" fmla="*/ 76 h 76"/>
                <a:gd name="T2" fmla="*/ 0 w 106"/>
                <a:gd name="T3" fmla="*/ 76 h 76"/>
                <a:gd name="T4" fmla="*/ 12 w 106"/>
                <a:gd name="T5" fmla="*/ 49 h 76"/>
                <a:gd name="T6" fmla="*/ 37 w 106"/>
                <a:gd name="T7" fmla="*/ 45 h 76"/>
                <a:gd name="T8" fmla="*/ 44 w 106"/>
                <a:gd name="T9" fmla="*/ 33 h 76"/>
                <a:gd name="T10" fmla="*/ 60 w 106"/>
                <a:gd name="T11" fmla="*/ 34 h 76"/>
                <a:gd name="T12" fmla="*/ 106 w 106"/>
                <a:gd name="T13" fmla="*/ 9 h 76"/>
                <a:gd name="T14" fmla="*/ 105 w 106"/>
                <a:gd name="T15" fmla="*/ 14 h 76"/>
                <a:gd name="T16" fmla="*/ 64 w 106"/>
                <a:gd name="T17" fmla="*/ 38 h 76"/>
                <a:gd name="T18" fmla="*/ 63 w 106"/>
                <a:gd name="T19" fmla="*/ 41 h 76"/>
                <a:gd name="T20" fmla="*/ 60 w 106"/>
                <a:gd name="T21" fmla="*/ 39 h 76"/>
                <a:gd name="T22" fmla="*/ 46 w 106"/>
                <a:gd name="T23" fmla="*/ 37 h 76"/>
                <a:gd name="T24" fmla="*/ 42 w 106"/>
                <a:gd name="T25" fmla="*/ 48 h 76"/>
                <a:gd name="T26" fmla="*/ 42 w 106"/>
                <a:gd name="T27" fmla="*/ 52 h 76"/>
                <a:gd name="T28" fmla="*/ 38 w 106"/>
                <a:gd name="T29" fmla="*/ 51 h 76"/>
                <a:gd name="T30" fmla="*/ 14 w 106"/>
                <a:gd name="T31" fmla="*/ 53 h 76"/>
                <a:gd name="T32" fmla="*/ 4 w 10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6">
                  <a:moveTo>
                    <a:pt x="4" y="76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60"/>
                    <a:pt x="6" y="53"/>
                    <a:pt x="12" y="49"/>
                  </a:cubicBezTo>
                  <a:cubicBezTo>
                    <a:pt x="18" y="44"/>
                    <a:pt x="27" y="43"/>
                    <a:pt x="37" y="45"/>
                  </a:cubicBezTo>
                  <a:cubicBezTo>
                    <a:pt x="37" y="40"/>
                    <a:pt x="40" y="36"/>
                    <a:pt x="44" y="33"/>
                  </a:cubicBezTo>
                  <a:cubicBezTo>
                    <a:pt x="49" y="31"/>
                    <a:pt x="55" y="31"/>
                    <a:pt x="60" y="34"/>
                  </a:cubicBezTo>
                  <a:cubicBezTo>
                    <a:pt x="73" y="0"/>
                    <a:pt x="106" y="9"/>
                    <a:pt x="106" y="9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3"/>
                    <a:pt x="74" y="6"/>
                    <a:pt x="64" y="38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6"/>
                    <a:pt x="50" y="35"/>
                    <a:pt x="46" y="37"/>
                  </a:cubicBezTo>
                  <a:cubicBezTo>
                    <a:pt x="43" y="39"/>
                    <a:pt x="41" y="43"/>
                    <a:pt x="42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29" y="48"/>
                    <a:pt x="20" y="48"/>
                    <a:pt x="14" y="53"/>
                  </a:cubicBezTo>
                  <a:cubicBezTo>
                    <a:pt x="8" y="57"/>
                    <a:pt x="5" y="65"/>
                    <a:pt x="4" y="76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5" name="Freeform 118"/>
            <p:cNvSpPr>
              <a:spLocks/>
            </p:cNvSpPr>
            <p:nvPr/>
          </p:nvSpPr>
          <p:spPr bwMode="auto">
            <a:xfrm>
              <a:off x="46418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119"/>
            <p:cNvSpPr>
              <a:spLocks noChangeShapeType="1"/>
            </p:cNvSpPr>
            <p:nvPr/>
          </p:nvSpPr>
          <p:spPr bwMode="auto">
            <a:xfrm>
              <a:off x="46418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Rectangle 120"/>
            <p:cNvSpPr>
              <a:spLocks noChangeArrowheads="1"/>
            </p:cNvSpPr>
            <p:nvPr/>
          </p:nvSpPr>
          <p:spPr bwMode="auto">
            <a:xfrm>
              <a:off x="4633913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121"/>
            <p:cNvSpPr>
              <a:spLocks/>
            </p:cNvSpPr>
            <p:nvPr/>
          </p:nvSpPr>
          <p:spPr bwMode="auto">
            <a:xfrm>
              <a:off x="4584700" y="929593"/>
              <a:ext cx="101600" cy="68263"/>
            </a:xfrm>
            <a:custGeom>
              <a:avLst/>
              <a:gdLst>
                <a:gd name="T0" fmla="*/ 36 w 64"/>
                <a:gd name="T1" fmla="*/ 43 h 43"/>
                <a:gd name="T2" fmla="*/ 0 w 64"/>
                <a:gd name="T3" fmla="*/ 9 h 43"/>
                <a:gd name="T4" fmla="*/ 7 w 64"/>
                <a:gd name="T5" fmla="*/ 0 h 43"/>
                <a:gd name="T6" fmla="*/ 36 w 64"/>
                <a:gd name="T7" fmla="*/ 28 h 43"/>
                <a:gd name="T8" fmla="*/ 57 w 64"/>
                <a:gd name="T9" fmla="*/ 9 h 43"/>
                <a:gd name="T10" fmla="*/ 64 w 64"/>
                <a:gd name="T11" fmla="*/ 16 h 43"/>
                <a:gd name="T12" fmla="*/ 36 w 6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3">
                  <a:moveTo>
                    <a:pt x="36" y="43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36" y="28"/>
                  </a:lnTo>
                  <a:lnTo>
                    <a:pt x="57" y="9"/>
                  </a:lnTo>
                  <a:lnTo>
                    <a:pt x="64" y="1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122"/>
            <p:cNvSpPr>
              <a:spLocks/>
            </p:cNvSpPr>
            <p:nvPr/>
          </p:nvSpPr>
          <p:spPr bwMode="auto">
            <a:xfrm>
              <a:off x="4551363" y="970868"/>
              <a:ext cx="150813" cy="103188"/>
            </a:xfrm>
            <a:custGeom>
              <a:avLst/>
              <a:gdLst>
                <a:gd name="T0" fmla="*/ 57 w 95"/>
                <a:gd name="T1" fmla="*/ 65 h 65"/>
                <a:gd name="T2" fmla="*/ 0 w 95"/>
                <a:gd name="T3" fmla="*/ 7 h 65"/>
                <a:gd name="T4" fmla="*/ 9 w 95"/>
                <a:gd name="T5" fmla="*/ 0 h 65"/>
                <a:gd name="T6" fmla="*/ 57 w 95"/>
                <a:gd name="T7" fmla="*/ 48 h 65"/>
                <a:gd name="T8" fmla="*/ 88 w 95"/>
                <a:gd name="T9" fmla="*/ 17 h 65"/>
                <a:gd name="T10" fmla="*/ 95 w 95"/>
                <a:gd name="T11" fmla="*/ 26 h 65"/>
                <a:gd name="T12" fmla="*/ 57 w 9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65">
                  <a:moveTo>
                    <a:pt x="57" y="65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57" y="48"/>
                  </a:lnTo>
                  <a:lnTo>
                    <a:pt x="88" y="17"/>
                  </a:lnTo>
                  <a:lnTo>
                    <a:pt x="95" y="26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123"/>
            <p:cNvSpPr>
              <a:spLocks/>
            </p:cNvSpPr>
            <p:nvPr/>
          </p:nvSpPr>
          <p:spPr bwMode="auto">
            <a:xfrm>
              <a:off x="4395788" y="1031193"/>
              <a:ext cx="34925" cy="26988"/>
            </a:xfrm>
            <a:custGeom>
              <a:avLst/>
              <a:gdLst>
                <a:gd name="T0" fmla="*/ 0 w 22"/>
                <a:gd name="T1" fmla="*/ 0 h 17"/>
                <a:gd name="T2" fmla="*/ 22 w 22"/>
                <a:gd name="T3" fmla="*/ 17 h 17"/>
                <a:gd name="T4" fmla="*/ 0 w 22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0" y="0"/>
                  </a:moveTo>
                  <a:lnTo>
                    <a:pt x="2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124"/>
            <p:cNvSpPr>
              <a:spLocks noChangeShapeType="1"/>
            </p:cNvSpPr>
            <p:nvPr/>
          </p:nvSpPr>
          <p:spPr bwMode="auto">
            <a:xfrm>
              <a:off x="4395788" y="1031193"/>
              <a:ext cx="34925" cy="269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125"/>
            <p:cNvSpPr>
              <a:spLocks/>
            </p:cNvSpPr>
            <p:nvPr/>
          </p:nvSpPr>
          <p:spPr bwMode="auto">
            <a:xfrm>
              <a:off x="4389438" y="1024843"/>
              <a:ext cx="44450" cy="41275"/>
            </a:xfrm>
            <a:custGeom>
              <a:avLst/>
              <a:gdLst>
                <a:gd name="T0" fmla="*/ 21 w 28"/>
                <a:gd name="T1" fmla="*/ 26 h 26"/>
                <a:gd name="T2" fmla="*/ 0 w 28"/>
                <a:gd name="T3" fmla="*/ 9 h 26"/>
                <a:gd name="T4" fmla="*/ 7 w 28"/>
                <a:gd name="T5" fmla="*/ 0 h 26"/>
                <a:gd name="T6" fmla="*/ 28 w 28"/>
                <a:gd name="T7" fmla="*/ 19 h 26"/>
                <a:gd name="T8" fmla="*/ 21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1" y="26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8" y="19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126"/>
            <p:cNvSpPr>
              <a:spLocks/>
            </p:cNvSpPr>
            <p:nvPr/>
          </p:nvSpPr>
          <p:spPr bwMode="auto">
            <a:xfrm>
              <a:off x="4351338" y="1051830"/>
              <a:ext cx="11113" cy="52388"/>
            </a:xfrm>
            <a:custGeom>
              <a:avLst/>
              <a:gdLst>
                <a:gd name="T0" fmla="*/ 7 w 7"/>
                <a:gd name="T1" fmla="*/ 0 h 33"/>
                <a:gd name="T2" fmla="*/ 0 w 7"/>
                <a:gd name="T3" fmla="*/ 33 h 33"/>
                <a:gd name="T4" fmla="*/ 7 w 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3">
                  <a:moveTo>
                    <a:pt x="7" y="0"/>
                  </a:moveTo>
                  <a:lnTo>
                    <a:pt x="0" y="3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Line 127"/>
            <p:cNvSpPr>
              <a:spLocks noChangeShapeType="1"/>
            </p:cNvSpPr>
            <p:nvPr/>
          </p:nvSpPr>
          <p:spPr bwMode="auto">
            <a:xfrm flipH="1">
              <a:off x="4351338" y="1051830"/>
              <a:ext cx="11113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128"/>
            <p:cNvSpPr>
              <a:spLocks/>
            </p:cNvSpPr>
            <p:nvPr/>
          </p:nvSpPr>
          <p:spPr bwMode="auto">
            <a:xfrm>
              <a:off x="4340225" y="1047068"/>
              <a:ext cx="30163" cy="57150"/>
            </a:xfrm>
            <a:custGeom>
              <a:avLst/>
              <a:gdLst>
                <a:gd name="T0" fmla="*/ 12 w 19"/>
                <a:gd name="T1" fmla="*/ 36 h 36"/>
                <a:gd name="T2" fmla="*/ 0 w 19"/>
                <a:gd name="T3" fmla="*/ 34 h 36"/>
                <a:gd name="T4" fmla="*/ 9 w 19"/>
                <a:gd name="T5" fmla="*/ 0 h 36"/>
                <a:gd name="T6" fmla="*/ 19 w 19"/>
                <a:gd name="T7" fmla="*/ 3 h 36"/>
                <a:gd name="T8" fmla="*/ 12 w 1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6">
                  <a:moveTo>
                    <a:pt x="12" y="36"/>
                  </a:moveTo>
                  <a:lnTo>
                    <a:pt x="0" y="34"/>
                  </a:lnTo>
                  <a:lnTo>
                    <a:pt x="9" y="0"/>
                  </a:lnTo>
                  <a:lnTo>
                    <a:pt x="19" y="3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Freeform 129"/>
            <p:cNvSpPr>
              <a:spLocks/>
            </p:cNvSpPr>
            <p:nvPr/>
          </p:nvSpPr>
          <p:spPr bwMode="auto">
            <a:xfrm>
              <a:off x="4491038" y="997855"/>
              <a:ext cx="30163" cy="38100"/>
            </a:xfrm>
            <a:custGeom>
              <a:avLst/>
              <a:gdLst>
                <a:gd name="T0" fmla="*/ 0 w 19"/>
                <a:gd name="T1" fmla="*/ 0 h 24"/>
                <a:gd name="T2" fmla="*/ 19 w 19"/>
                <a:gd name="T3" fmla="*/ 24 h 24"/>
                <a:gd name="T4" fmla="*/ 0 w 1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7" name="Line 130"/>
            <p:cNvSpPr>
              <a:spLocks noChangeShapeType="1"/>
            </p:cNvSpPr>
            <p:nvPr/>
          </p:nvSpPr>
          <p:spPr bwMode="auto">
            <a:xfrm>
              <a:off x="4491038" y="997855"/>
              <a:ext cx="30163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8" name="Freeform 131"/>
            <p:cNvSpPr>
              <a:spLocks/>
            </p:cNvSpPr>
            <p:nvPr/>
          </p:nvSpPr>
          <p:spPr bwMode="auto">
            <a:xfrm>
              <a:off x="4483100" y="993093"/>
              <a:ext cx="46038" cy="50800"/>
            </a:xfrm>
            <a:custGeom>
              <a:avLst/>
              <a:gdLst>
                <a:gd name="T0" fmla="*/ 19 w 29"/>
                <a:gd name="T1" fmla="*/ 32 h 32"/>
                <a:gd name="T2" fmla="*/ 0 w 29"/>
                <a:gd name="T3" fmla="*/ 8 h 32"/>
                <a:gd name="T4" fmla="*/ 10 w 29"/>
                <a:gd name="T5" fmla="*/ 0 h 32"/>
                <a:gd name="T6" fmla="*/ 29 w 29"/>
                <a:gd name="T7" fmla="*/ 24 h 32"/>
                <a:gd name="T8" fmla="*/ 19 w 2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19" y="32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29" y="24"/>
                  </a:lnTo>
                  <a:lnTo>
                    <a:pt x="19" y="3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9" name="Freeform 132"/>
            <p:cNvSpPr>
              <a:spLocks/>
            </p:cNvSpPr>
            <p:nvPr/>
          </p:nvSpPr>
          <p:spPr bwMode="auto">
            <a:xfrm>
              <a:off x="4475163" y="1055005"/>
              <a:ext cx="23813" cy="19050"/>
            </a:xfrm>
            <a:custGeom>
              <a:avLst/>
              <a:gdLst>
                <a:gd name="T0" fmla="*/ 0 w 15"/>
                <a:gd name="T1" fmla="*/ 12 h 12"/>
                <a:gd name="T2" fmla="*/ 15 w 15"/>
                <a:gd name="T3" fmla="*/ 0 h 12"/>
                <a:gd name="T4" fmla="*/ 0 w 1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1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0" name="Line 133"/>
            <p:cNvSpPr>
              <a:spLocks noChangeShapeType="1"/>
            </p:cNvSpPr>
            <p:nvPr/>
          </p:nvSpPr>
          <p:spPr bwMode="auto">
            <a:xfrm flipV="1">
              <a:off x="4475163" y="1055005"/>
              <a:ext cx="23813" cy="190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1" name="Freeform 134"/>
            <p:cNvSpPr>
              <a:spLocks/>
            </p:cNvSpPr>
            <p:nvPr/>
          </p:nvSpPr>
          <p:spPr bwMode="auto">
            <a:xfrm>
              <a:off x="4471988" y="1047068"/>
              <a:ext cx="30163" cy="34925"/>
            </a:xfrm>
            <a:custGeom>
              <a:avLst/>
              <a:gdLst>
                <a:gd name="T0" fmla="*/ 7 w 19"/>
                <a:gd name="T1" fmla="*/ 22 h 22"/>
                <a:gd name="T2" fmla="*/ 0 w 19"/>
                <a:gd name="T3" fmla="*/ 12 h 22"/>
                <a:gd name="T4" fmla="*/ 12 w 19"/>
                <a:gd name="T5" fmla="*/ 0 h 22"/>
                <a:gd name="T6" fmla="*/ 19 w 19"/>
                <a:gd name="T7" fmla="*/ 10 h 22"/>
                <a:gd name="T8" fmla="*/ 7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7" y="22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135"/>
            <p:cNvSpPr>
              <a:spLocks/>
            </p:cNvSpPr>
            <p:nvPr/>
          </p:nvSpPr>
          <p:spPr bwMode="auto">
            <a:xfrm>
              <a:off x="4559300" y="1055005"/>
              <a:ext cx="14288" cy="49213"/>
            </a:xfrm>
            <a:custGeom>
              <a:avLst/>
              <a:gdLst>
                <a:gd name="T0" fmla="*/ 9 w 9"/>
                <a:gd name="T1" fmla="*/ 0 h 31"/>
                <a:gd name="T2" fmla="*/ 0 w 9"/>
                <a:gd name="T3" fmla="*/ 31 h 31"/>
                <a:gd name="T4" fmla="*/ 9 w 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lnTo>
                    <a:pt x="0" y="3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Line 136"/>
            <p:cNvSpPr>
              <a:spLocks noChangeShapeType="1"/>
            </p:cNvSpPr>
            <p:nvPr/>
          </p:nvSpPr>
          <p:spPr bwMode="auto">
            <a:xfrm flipH="1">
              <a:off x="4559300" y="1055005"/>
              <a:ext cx="14288" cy="4921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137"/>
            <p:cNvSpPr>
              <a:spLocks/>
            </p:cNvSpPr>
            <p:nvPr/>
          </p:nvSpPr>
          <p:spPr bwMode="auto">
            <a:xfrm>
              <a:off x="4551363" y="1051830"/>
              <a:ext cx="30163" cy="52388"/>
            </a:xfrm>
            <a:custGeom>
              <a:avLst/>
              <a:gdLst>
                <a:gd name="T0" fmla="*/ 9 w 19"/>
                <a:gd name="T1" fmla="*/ 33 h 33"/>
                <a:gd name="T2" fmla="*/ 0 w 19"/>
                <a:gd name="T3" fmla="*/ 31 h 33"/>
                <a:gd name="T4" fmla="*/ 9 w 19"/>
                <a:gd name="T5" fmla="*/ 0 h 33"/>
                <a:gd name="T6" fmla="*/ 19 w 19"/>
                <a:gd name="T7" fmla="*/ 4 h 33"/>
                <a:gd name="T8" fmla="*/ 9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9" y="33"/>
                  </a:moveTo>
                  <a:lnTo>
                    <a:pt x="0" y="31"/>
                  </a:lnTo>
                  <a:lnTo>
                    <a:pt x="9" y="0"/>
                  </a:lnTo>
                  <a:lnTo>
                    <a:pt x="19" y="4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138"/>
            <p:cNvSpPr>
              <a:spLocks/>
            </p:cNvSpPr>
            <p:nvPr/>
          </p:nvSpPr>
          <p:spPr bwMode="auto">
            <a:xfrm>
              <a:off x="4143375" y="608918"/>
              <a:ext cx="339725" cy="182563"/>
            </a:xfrm>
            <a:custGeom>
              <a:avLst/>
              <a:gdLst>
                <a:gd name="T0" fmla="*/ 193 w 214"/>
                <a:gd name="T1" fmla="*/ 115 h 115"/>
                <a:gd name="T2" fmla="*/ 0 w 214"/>
                <a:gd name="T3" fmla="*/ 115 h 115"/>
                <a:gd name="T4" fmla="*/ 0 w 214"/>
                <a:gd name="T5" fmla="*/ 0 h 115"/>
                <a:gd name="T6" fmla="*/ 140 w 214"/>
                <a:gd name="T7" fmla="*/ 0 h 115"/>
                <a:gd name="T8" fmla="*/ 214 w 214"/>
                <a:gd name="T9" fmla="*/ 72 h 115"/>
                <a:gd name="T10" fmla="*/ 205 w 214"/>
                <a:gd name="T11" fmla="*/ 79 h 115"/>
                <a:gd name="T12" fmla="*/ 136 w 214"/>
                <a:gd name="T13" fmla="*/ 9 h 115"/>
                <a:gd name="T14" fmla="*/ 12 w 214"/>
                <a:gd name="T15" fmla="*/ 9 h 115"/>
                <a:gd name="T16" fmla="*/ 12 w 214"/>
                <a:gd name="T17" fmla="*/ 105 h 115"/>
                <a:gd name="T18" fmla="*/ 193 w 214"/>
                <a:gd name="T19" fmla="*/ 105 h 115"/>
                <a:gd name="T20" fmla="*/ 193 w 21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5">
                  <a:moveTo>
                    <a:pt x="193" y="115"/>
                  </a:moveTo>
                  <a:lnTo>
                    <a:pt x="0" y="11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214" y="72"/>
                  </a:lnTo>
                  <a:lnTo>
                    <a:pt x="205" y="79"/>
                  </a:lnTo>
                  <a:lnTo>
                    <a:pt x="136" y="9"/>
                  </a:lnTo>
                  <a:lnTo>
                    <a:pt x="12" y="9"/>
                  </a:lnTo>
                  <a:lnTo>
                    <a:pt x="12" y="105"/>
                  </a:lnTo>
                  <a:lnTo>
                    <a:pt x="193" y="105"/>
                  </a:lnTo>
                  <a:lnTo>
                    <a:pt x="193" y="115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Oval 139"/>
            <p:cNvSpPr>
              <a:spLocks noChangeArrowheads="1"/>
            </p:cNvSpPr>
            <p:nvPr/>
          </p:nvSpPr>
          <p:spPr bwMode="auto">
            <a:xfrm>
              <a:off x="4351338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140"/>
            <p:cNvSpPr>
              <a:spLocks noEditPoints="1"/>
            </p:cNvSpPr>
            <p:nvPr/>
          </p:nvSpPr>
          <p:spPr bwMode="auto">
            <a:xfrm>
              <a:off x="4340225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Oval 141"/>
            <p:cNvSpPr>
              <a:spLocks noChangeArrowheads="1"/>
            </p:cNvSpPr>
            <p:nvPr/>
          </p:nvSpPr>
          <p:spPr bwMode="auto">
            <a:xfrm>
              <a:off x="4137025" y="745443"/>
              <a:ext cx="71438" cy="76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Freeform 142"/>
            <p:cNvSpPr>
              <a:spLocks noEditPoints="1"/>
            </p:cNvSpPr>
            <p:nvPr/>
          </p:nvSpPr>
          <p:spPr bwMode="auto">
            <a:xfrm>
              <a:off x="4129088" y="73750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5 h 24"/>
                <a:gd name="T12" fmla="*/ 5 w 24"/>
                <a:gd name="T13" fmla="*/ 12 h 24"/>
                <a:gd name="T14" fmla="*/ 12 w 24"/>
                <a:gd name="T15" fmla="*/ 19 h 24"/>
                <a:gd name="T16" fmla="*/ 19 w 24"/>
                <a:gd name="T17" fmla="*/ 12 h 24"/>
                <a:gd name="T18" fmla="*/ 12 w 24"/>
                <a:gd name="T1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4"/>
                    <a:pt x="12" y="24"/>
                  </a:cubicBezTo>
                  <a:close/>
                  <a:moveTo>
                    <a:pt x="12" y="5"/>
                  </a:moveTo>
                  <a:cubicBezTo>
                    <a:pt x="8" y="5"/>
                    <a:pt x="5" y="8"/>
                    <a:pt x="5" y="12"/>
                  </a:cubicBezTo>
                  <a:cubicBezTo>
                    <a:pt x="5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0" name="Freeform 143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1" name="Freeform 144"/>
            <p:cNvSpPr>
              <a:spLocks/>
            </p:cNvSpPr>
            <p:nvPr/>
          </p:nvSpPr>
          <p:spPr bwMode="auto">
            <a:xfrm>
              <a:off x="4283075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2" name="Freeform 145"/>
            <p:cNvSpPr>
              <a:spLocks/>
            </p:cNvSpPr>
            <p:nvPr/>
          </p:nvSpPr>
          <p:spPr bwMode="auto">
            <a:xfrm>
              <a:off x="4275138" y="658130"/>
              <a:ext cx="53975" cy="79375"/>
            </a:xfrm>
            <a:custGeom>
              <a:avLst/>
              <a:gdLst>
                <a:gd name="T0" fmla="*/ 10 w 34"/>
                <a:gd name="T1" fmla="*/ 50 h 50"/>
                <a:gd name="T2" fmla="*/ 0 w 34"/>
                <a:gd name="T3" fmla="*/ 41 h 50"/>
                <a:gd name="T4" fmla="*/ 17 w 34"/>
                <a:gd name="T5" fmla="*/ 26 h 50"/>
                <a:gd name="T6" fmla="*/ 0 w 34"/>
                <a:gd name="T7" fmla="*/ 9 h 50"/>
                <a:gd name="T8" fmla="*/ 10 w 34"/>
                <a:gd name="T9" fmla="*/ 0 h 50"/>
                <a:gd name="T10" fmla="*/ 34 w 34"/>
                <a:gd name="T11" fmla="*/ 26 h 50"/>
                <a:gd name="T12" fmla="*/ 10 w 34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0">
                  <a:moveTo>
                    <a:pt x="10" y="50"/>
                  </a:moveTo>
                  <a:lnTo>
                    <a:pt x="0" y="41"/>
                  </a:lnTo>
                  <a:lnTo>
                    <a:pt x="17" y="26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4" y="26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5" name="Freeform 146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  <a:gd name="T6" fmla="*/ 0 w 2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6" name="Freeform 147"/>
            <p:cNvSpPr>
              <a:spLocks/>
            </p:cNvSpPr>
            <p:nvPr/>
          </p:nvSpPr>
          <p:spPr bwMode="auto">
            <a:xfrm>
              <a:off x="4214813" y="666068"/>
              <a:ext cx="34925" cy="65088"/>
            </a:xfrm>
            <a:custGeom>
              <a:avLst/>
              <a:gdLst>
                <a:gd name="T0" fmla="*/ 0 w 22"/>
                <a:gd name="T1" fmla="*/ 0 h 41"/>
                <a:gd name="T2" fmla="*/ 22 w 22"/>
                <a:gd name="T3" fmla="*/ 21 h 41"/>
                <a:gd name="T4" fmla="*/ 0 w 2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lnTo>
                    <a:pt x="22" y="21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7" name="Freeform 148"/>
            <p:cNvSpPr>
              <a:spLocks/>
            </p:cNvSpPr>
            <p:nvPr/>
          </p:nvSpPr>
          <p:spPr bwMode="auto">
            <a:xfrm>
              <a:off x="4208463" y="658130"/>
              <a:ext cx="52388" cy="79375"/>
            </a:xfrm>
            <a:custGeom>
              <a:avLst/>
              <a:gdLst>
                <a:gd name="T0" fmla="*/ 9 w 33"/>
                <a:gd name="T1" fmla="*/ 50 h 50"/>
                <a:gd name="T2" fmla="*/ 0 w 33"/>
                <a:gd name="T3" fmla="*/ 41 h 50"/>
                <a:gd name="T4" fmla="*/ 16 w 33"/>
                <a:gd name="T5" fmla="*/ 26 h 50"/>
                <a:gd name="T6" fmla="*/ 0 w 33"/>
                <a:gd name="T7" fmla="*/ 9 h 50"/>
                <a:gd name="T8" fmla="*/ 9 w 33"/>
                <a:gd name="T9" fmla="*/ 0 h 50"/>
                <a:gd name="T10" fmla="*/ 33 w 33"/>
                <a:gd name="T11" fmla="*/ 26 h 50"/>
                <a:gd name="T12" fmla="*/ 9 w 33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9" y="50"/>
                  </a:moveTo>
                  <a:lnTo>
                    <a:pt x="0" y="41"/>
                  </a:lnTo>
                  <a:lnTo>
                    <a:pt x="16" y="26"/>
                  </a:lnTo>
                  <a:lnTo>
                    <a:pt x="0" y="9"/>
                  </a:lnTo>
                  <a:lnTo>
                    <a:pt x="9" y="0"/>
                  </a:lnTo>
                  <a:lnTo>
                    <a:pt x="33" y="26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8" name="Rectangle 149"/>
            <p:cNvSpPr>
              <a:spLocks noChangeArrowheads="1"/>
            </p:cNvSpPr>
            <p:nvPr/>
          </p:nvSpPr>
          <p:spPr bwMode="auto">
            <a:xfrm>
              <a:off x="4510088" y="516843"/>
              <a:ext cx="19050" cy="1984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9" name="Freeform 150"/>
            <p:cNvSpPr>
              <a:spLocks/>
            </p:cNvSpPr>
            <p:nvPr/>
          </p:nvSpPr>
          <p:spPr bwMode="auto">
            <a:xfrm>
              <a:off x="4483100" y="500968"/>
              <a:ext cx="68263" cy="49213"/>
            </a:xfrm>
            <a:custGeom>
              <a:avLst/>
              <a:gdLst>
                <a:gd name="T0" fmla="*/ 7 w 43"/>
                <a:gd name="T1" fmla="*/ 31 h 31"/>
                <a:gd name="T2" fmla="*/ 0 w 43"/>
                <a:gd name="T3" fmla="*/ 24 h 31"/>
                <a:gd name="T4" fmla="*/ 21 w 43"/>
                <a:gd name="T5" fmla="*/ 0 h 31"/>
                <a:gd name="T6" fmla="*/ 43 w 43"/>
                <a:gd name="T7" fmla="*/ 22 h 31"/>
                <a:gd name="T8" fmla="*/ 36 w 43"/>
                <a:gd name="T9" fmla="*/ 31 h 31"/>
                <a:gd name="T10" fmla="*/ 21 w 43"/>
                <a:gd name="T11" fmla="*/ 17 h 31"/>
                <a:gd name="T12" fmla="*/ 7 w 4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1">
                  <a:moveTo>
                    <a:pt x="7" y="31"/>
                  </a:moveTo>
                  <a:lnTo>
                    <a:pt x="0" y="24"/>
                  </a:lnTo>
                  <a:lnTo>
                    <a:pt x="21" y="0"/>
                  </a:lnTo>
                  <a:lnTo>
                    <a:pt x="43" y="22"/>
                  </a:lnTo>
                  <a:lnTo>
                    <a:pt x="36" y="31"/>
                  </a:lnTo>
                  <a:lnTo>
                    <a:pt x="21" y="17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0" name="Freeform 151"/>
            <p:cNvSpPr>
              <a:spLocks/>
            </p:cNvSpPr>
            <p:nvPr/>
          </p:nvSpPr>
          <p:spPr bwMode="auto">
            <a:xfrm>
              <a:off x="4468813" y="562880"/>
              <a:ext cx="101600" cy="60325"/>
            </a:xfrm>
            <a:custGeom>
              <a:avLst/>
              <a:gdLst>
                <a:gd name="T0" fmla="*/ 7 w 64"/>
                <a:gd name="T1" fmla="*/ 38 h 38"/>
                <a:gd name="T2" fmla="*/ 0 w 64"/>
                <a:gd name="T3" fmla="*/ 31 h 38"/>
                <a:gd name="T4" fmla="*/ 33 w 64"/>
                <a:gd name="T5" fmla="*/ 0 h 38"/>
                <a:gd name="T6" fmla="*/ 64 w 64"/>
                <a:gd name="T7" fmla="*/ 31 h 38"/>
                <a:gd name="T8" fmla="*/ 54 w 64"/>
                <a:gd name="T9" fmla="*/ 38 h 38"/>
                <a:gd name="T10" fmla="*/ 33 w 64"/>
                <a:gd name="T11" fmla="*/ 14 h 38"/>
                <a:gd name="T12" fmla="*/ 7 w 6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8">
                  <a:moveTo>
                    <a:pt x="7" y="38"/>
                  </a:moveTo>
                  <a:lnTo>
                    <a:pt x="0" y="31"/>
                  </a:lnTo>
                  <a:lnTo>
                    <a:pt x="33" y="0"/>
                  </a:lnTo>
                  <a:lnTo>
                    <a:pt x="64" y="31"/>
                  </a:lnTo>
                  <a:lnTo>
                    <a:pt x="54" y="38"/>
                  </a:lnTo>
                  <a:lnTo>
                    <a:pt x="33" y="14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Freeform 152"/>
            <p:cNvSpPr>
              <a:spLocks/>
            </p:cNvSpPr>
            <p:nvPr/>
          </p:nvSpPr>
          <p:spPr bwMode="auto">
            <a:xfrm>
              <a:off x="4464050" y="615268"/>
              <a:ext cx="109538" cy="73025"/>
            </a:xfrm>
            <a:custGeom>
              <a:avLst/>
              <a:gdLst>
                <a:gd name="T0" fmla="*/ 62 w 69"/>
                <a:gd name="T1" fmla="*/ 46 h 46"/>
                <a:gd name="T2" fmla="*/ 33 w 69"/>
                <a:gd name="T3" fmla="*/ 17 h 46"/>
                <a:gd name="T4" fmla="*/ 7 w 69"/>
                <a:gd name="T5" fmla="*/ 44 h 46"/>
                <a:gd name="T6" fmla="*/ 0 w 69"/>
                <a:gd name="T7" fmla="*/ 36 h 46"/>
                <a:gd name="T8" fmla="*/ 33 w 69"/>
                <a:gd name="T9" fmla="*/ 0 h 46"/>
                <a:gd name="T10" fmla="*/ 69 w 69"/>
                <a:gd name="T11" fmla="*/ 36 h 46"/>
                <a:gd name="T12" fmla="*/ 62 w 6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46">
                  <a:moveTo>
                    <a:pt x="62" y="46"/>
                  </a:moveTo>
                  <a:lnTo>
                    <a:pt x="33" y="17"/>
                  </a:lnTo>
                  <a:lnTo>
                    <a:pt x="7" y="44"/>
                  </a:lnTo>
                  <a:lnTo>
                    <a:pt x="0" y="36"/>
                  </a:lnTo>
                  <a:lnTo>
                    <a:pt x="33" y="0"/>
                  </a:lnTo>
                  <a:lnTo>
                    <a:pt x="69" y="36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2" name="Freeform 153"/>
            <p:cNvSpPr>
              <a:spLocks/>
            </p:cNvSpPr>
            <p:nvPr/>
          </p:nvSpPr>
          <p:spPr bwMode="auto">
            <a:xfrm>
              <a:off x="3284538" y="459693"/>
              <a:ext cx="866775" cy="644525"/>
            </a:xfrm>
            <a:custGeom>
              <a:avLst/>
              <a:gdLst>
                <a:gd name="T0" fmla="*/ 546 w 546"/>
                <a:gd name="T1" fmla="*/ 406 h 406"/>
                <a:gd name="T2" fmla="*/ 546 w 546"/>
                <a:gd name="T3" fmla="*/ 82 h 406"/>
                <a:gd name="T4" fmla="*/ 468 w 546"/>
                <a:gd name="T5" fmla="*/ 0 h 406"/>
                <a:gd name="T6" fmla="*/ 337 w 546"/>
                <a:gd name="T7" fmla="*/ 132 h 406"/>
                <a:gd name="T8" fmla="*/ 264 w 546"/>
                <a:gd name="T9" fmla="*/ 60 h 406"/>
                <a:gd name="T10" fmla="*/ 147 w 546"/>
                <a:gd name="T11" fmla="*/ 178 h 406"/>
                <a:gd name="T12" fmla="*/ 76 w 546"/>
                <a:gd name="T13" fmla="*/ 106 h 406"/>
                <a:gd name="T14" fmla="*/ 0 w 546"/>
                <a:gd name="T15" fmla="*/ 180 h 406"/>
                <a:gd name="T16" fmla="*/ 0 w 546"/>
                <a:gd name="T17" fmla="*/ 406 h 406"/>
                <a:gd name="T18" fmla="*/ 546 w 546"/>
                <a:gd name="T19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6" h="406">
                  <a:moveTo>
                    <a:pt x="546" y="406"/>
                  </a:moveTo>
                  <a:lnTo>
                    <a:pt x="546" y="82"/>
                  </a:lnTo>
                  <a:lnTo>
                    <a:pt x="468" y="0"/>
                  </a:lnTo>
                  <a:lnTo>
                    <a:pt x="337" y="132"/>
                  </a:lnTo>
                  <a:lnTo>
                    <a:pt x="264" y="60"/>
                  </a:lnTo>
                  <a:lnTo>
                    <a:pt x="147" y="178"/>
                  </a:lnTo>
                  <a:lnTo>
                    <a:pt x="76" y="106"/>
                  </a:lnTo>
                  <a:lnTo>
                    <a:pt x="0" y="180"/>
                  </a:lnTo>
                  <a:lnTo>
                    <a:pt x="0" y="406"/>
                  </a:lnTo>
                  <a:lnTo>
                    <a:pt x="546" y="4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3" name="Freeform 154"/>
            <p:cNvSpPr>
              <a:spLocks noEditPoints="1"/>
            </p:cNvSpPr>
            <p:nvPr/>
          </p:nvSpPr>
          <p:spPr bwMode="auto">
            <a:xfrm>
              <a:off x="3276600" y="448580"/>
              <a:ext cx="885825" cy="663575"/>
            </a:xfrm>
            <a:custGeom>
              <a:avLst/>
              <a:gdLst>
                <a:gd name="T0" fmla="*/ 558 w 558"/>
                <a:gd name="T1" fmla="*/ 418 h 418"/>
                <a:gd name="T2" fmla="*/ 0 w 558"/>
                <a:gd name="T3" fmla="*/ 418 h 418"/>
                <a:gd name="T4" fmla="*/ 0 w 558"/>
                <a:gd name="T5" fmla="*/ 185 h 418"/>
                <a:gd name="T6" fmla="*/ 81 w 558"/>
                <a:gd name="T7" fmla="*/ 103 h 418"/>
                <a:gd name="T8" fmla="*/ 152 w 558"/>
                <a:gd name="T9" fmla="*/ 178 h 418"/>
                <a:gd name="T10" fmla="*/ 269 w 558"/>
                <a:gd name="T11" fmla="*/ 57 h 418"/>
                <a:gd name="T12" fmla="*/ 342 w 558"/>
                <a:gd name="T13" fmla="*/ 132 h 418"/>
                <a:gd name="T14" fmla="*/ 473 w 558"/>
                <a:gd name="T15" fmla="*/ 0 h 418"/>
                <a:gd name="T16" fmla="*/ 558 w 558"/>
                <a:gd name="T17" fmla="*/ 86 h 418"/>
                <a:gd name="T18" fmla="*/ 558 w 558"/>
                <a:gd name="T19" fmla="*/ 418 h 418"/>
                <a:gd name="T20" fmla="*/ 12 w 558"/>
                <a:gd name="T21" fmla="*/ 406 h 418"/>
                <a:gd name="T22" fmla="*/ 546 w 558"/>
                <a:gd name="T23" fmla="*/ 406 h 418"/>
                <a:gd name="T24" fmla="*/ 546 w 558"/>
                <a:gd name="T25" fmla="*/ 91 h 418"/>
                <a:gd name="T26" fmla="*/ 473 w 558"/>
                <a:gd name="T27" fmla="*/ 14 h 418"/>
                <a:gd name="T28" fmla="*/ 342 w 558"/>
                <a:gd name="T29" fmla="*/ 146 h 418"/>
                <a:gd name="T30" fmla="*/ 269 w 558"/>
                <a:gd name="T31" fmla="*/ 74 h 418"/>
                <a:gd name="T32" fmla="*/ 152 w 558"/>
                <a:gd name="T33" fmla="*/ 192 h 418"/>
                <a:gd name="T34" fmla="*/ 81 w 558"/>
                <a:gd name="T35" fmla="*/ 120 h 418"/>
                <a:gd name="T36" fmla="*/ 12 w 558"/>
                <a:gd name="T37" fmla="*/ 190 h 418"/>
                <a:gd name="T38" fmla="*/ 12 w 558"/>
                <a:gd name="T39" fmla="*/ 40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8" h="418">
                  <a:moveTo>
                    <a:pt x="558" y="418"/>
                  </a:moveTo>
                  <a:lnTo>
                    <a:pt x="0" y="418"/>
                  </a:lnTo>
                  <a:lnTo>
                    <a:pt x="0" y="185"/>
                  </a:lnTo>
                  <a:lnTo>
                    <a:pt x="81" y="103"/>
                  </a:lnTo>
                  <a:lnTo>
                    <a:pt x="152" y="178"/>
                  </a:lnTo>
                  <a:lnTo>
                    <a:pt x="269" y="57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8" y="86"/>
                  </a:lnTo>
                  <a:lnTo>
                    <a:pt x="558" y="418"/>
                  </a:lnTo>
                  <a:close/>
                  <a:moveTo>
                    <a:pt x="12" y="406"/>
                  </a:moveTo>
                  <a:lnTo>
                    <a:pt x="546" y="406"/>
                  </a:lnTo>
                  <a:lnTo>
                    <a:pt x="546" y="91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9" y="74"/>
                  </a:lnTo>
                  <a:lnTo>
                    <a:pt x="152" y="192"/>
                  </a:lnTo>
                  <a:lnTo>
                    <a:pt x="81" y="120"/>
                  </a:lnTo>
                  <a:lnTo>
                    <a:pt x="12" y="190"/>
                  </a:lnTo>
                  <a:lnTo>
                    <a:pt x="12" y="40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4" name="Oval 155"/>
            <p:cNvSpPr>
              <a:spLocks noChangeArrowheads="1"/>
            </p:cNvSpPr>
            <p:nvPr/>
          </p:nvSpPr>
          <p:spPr bwMode="auto">
            <a:xfrm>
              <a:off x="3940175" y="910543"/>
              <a:ext cx="128588" cy="1285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5" name="Freeform 156"/>
            <p:cNvSpPr>
              <a:spLocks noEditPoints="1"/>
            </p:cNvSpPr>
            <p:nvPr/>
          </p:nvSpPr>
          <p:spPr bwMode="auto">
            <a:xfrm>
              <a:off x="3929063" y="902605"/>
              <a:ext cx="147638" cy="149225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19 h 39"/>
                <a:gd name="T4" fmla="*/ 20 w 39"/>
                <a:gd name="T5" fmla="*/ 0 h 39"/>
                <a:gd name="T6" fmla="*/ 39 w 39"/>
                <a:gd name="T7" fmla="*/ 19 h 39"/>
                <a:gd name="T8" fmla="*/ 20 w 39"/>
                <a:gd name="T9" fmla="*/ 39 h 39"/>
                <a:gd name="T10" fmla="*/ 20 w 39"/>
                <a:gd name="T11" fmla="*/ 5 h 39"/>
                <a:gd name="T12" fmla="*/ 5 w 39"/>
                <a:gd name="T13" fmla="*/ 19 h 39"/>
                <a:gd name="T14" fmla="*/ 20 w 39"/>
                <a:gd name="T15" fmla="*/ 34 h 39"/>
                <a:gd name="T16" fmla="*/ 34 w 39"/>
                <a:gd name="T17" fmla="*/ 19 h 39"/>
                <a:gd name="T18" fmla="*/ 20 w 39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5"/>
                  </a:moveTo>
                  <a:cubicBezTo>
                    <a:pt x="11" y="5"/>
                    <a:pt x="5" y="11"/>
                    <a:pt x="5" y="19"/>
                  </a:cubicBezTo>
                  <a:cubicBezTo>
                    <a:pt x="5" y="27"/>
                    <a:pt x="11" y="34"/>
                    <a:pt x="20" y="34"/>
                  </a:cubicBezTo>
                  <a:cubicBezTo>
                    <a:pt x="28" y="34"/>
                    <a:pt x="34" y="27"/>
                    <a:pt x="34" y="19"/>
                  </a:cubicBezTo>
                  <a:cubicBezTo>
                    <a:pt x="34" y="11"/>
                    <a:pt x="28" y="5"/>
                    <a:pt x="2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6" name="Freeform 157"/>
            <p:cNvSpPr>
              <a:spLocks/>
            </p:cNvSpPr>
            <p:nvPr/>
          </p:nvSpPr>
          <p:spPr bwMode="auto">
            <a:xfrm>
              <a:off x="4005263" y="1039130"/>
              <a:ext cx="0" cy="65088"/>
            </a:xfrm>
            <a:custGeom>
              <a:avLst/>
              <a:gdLst>
                <a:gd name="T0" fmla="*/ 0 h 41"/>
                <a:gd name="T1" fmla="*/ 41 h 41"/>
                <a:gd name="T2" fmla="*/ 0 h 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1">
                  <a:moveTo>
                    <a:pt x="0" y="0"/>
                  </a:move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7" name="Line 158"/>
            <p:cNvSpPr>
              <a:spLocks noChangeShapeType="1"/>
            </p:cNvSpPr>
            <p:nvPr/>
          </p:nvSpPr>
          <p:spPr bwMode="auto">
            <a:xfrm>
              <a:off x="4005263" y="1039130"/>
              <a:ext cx="0" cy="650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8" name="Rectangle 159"/>
            <p:cNvSpPr>
              <a:spLocks noChangeArrowheads="1"/>
            </p:cNvSpPr>
            <p:nvPr/>
          </p:nvSpPr>
          <p:spPr bwMode="auto">
            <a:xfrm>
              <a:off x="3992563" y="1039130"/>
              <a:ext cx="19050" cy="650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9" name="Freeform 160"/>
            <p:cNvSpPr>
              <a:spLocks/>
            </p:cNvSpPr>
            <p:nvPr/>
          </p:nvSpPr>
          <p:spPr bwMode="auto">
            <a:xfrm>
              <a:off x="4005263" y="948643"/>
              <a:ext cx="0" cy="103188"/>
            </a:xfrm>
            <a:custGeom>
              <a:avLst/>
              <a:gdLst>
                <a:gd name="T0" fmla="*/ 0 h 65"/>
                <a:gd name="T1" fmla="*/ 65 h 65"/>
                <a:gd name="T2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5">
                  <a:moveTo>
                    <a:pt x="0" y="0"/>
                  </a:move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0" name="Line 161"/>
            <p:cNvSpPr>
              <a:spLocks noChangeShapeType="1"/>
            </p:cNvSpPr>
            <p:nvPr/>
          </p:nvSpPr>
          <p:spPr bwMode="auto">
            <a:xfrm>
              <a:off x="4005263" y="948643"/>
              <a:ext cx="0" cy="103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1" name="Rectangle 162"/>
            <p:cNvSpPr>
              <a:spLocks noChangeArrowheads="1"/>
            </p:cNvSpPr>
            <p:nvPr/>
          </p:nvSpPr>
          <p:spPr bwMode="auto">
            <a:xfrm>
              <a:off x="3992563" y="948643"/>
              <a:ext cx="19050" cy="1031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2" name="Line 163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3" name="Line 164"/>
            <p:cNvSpPr>
              <a:spLocks noChangeShapeType="1"/>
            </p:cNvSpPr>
            <p:nvPr/>
          </p:nvSpPr>
          <p:spPr bwMode="auto">
            <a:xfrm>
              <a:off x="3978275" y="96769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Freeform 165"/>
            <p:cNvSpPr>
              <a:spLocks/>
            </p:cNvSpPr>
            <p:nvPr/>
          </p:nvSpPr>
          <p:spPr bwMode="auto">
            <a:xfrm>
              <a:off x="3405188" y="940705"/>
              <a:ext cx="46038" cy="46038"/>
            </a:xfrm>
            <a:custGeom>
              <a:avLst/>
              <a:gdLst>
                <a:gd name="T0" fmla="*/ 0 w 29"/>
                <a:gd name="T1" fmla="*/ 0 h 29"/>
                <a:gd name="T2" fmla="*/ 29 w 29"/>
                <a:gd name="T3" fmla="*/ 29 h 29"/>
                <a:gd name="T4" fmla="*/ 0 w 29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0" y="0"/>
                  </a:moveTo>
                  <a:lnTo>
                    <a:pt x="29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9" name="Line 166"/>
            <p:cNvSpPr>
              <a:spLocks noChangeShapeType="1"/>
            </p:cNvSpPr>
            <p:nvPr/>
          </p:nvSpPr>
          <p:spPr bwMode="auto">
            <a:xfrm>
              <a:off x="3405188" y="940705"/>
              <a:ext cx="46038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0" name="Freeform 167"/>
            <p:cNvSpPr>
              <a:spLocks/>
            </p:cNvSpPr>
            <p:nvPr/>
          </p:nvSpPr>
          <p:spPr bwMode="auto">
            <a:xfrm>
              <a:off x="3402013" y="935943"/>
              <a:ext cx="55563" cy="57150"/>
            </a:xfrm>
            <a:custGeom>
              <a:avLst/>
              <a:gdLst>
                <a:gd name="T0" fmla="*/ 28 w 35"/>
                <a:gd name="T1" fmla="*/ 36 h 36"/>
                <a:gd name="T2" fmla="*/ 0 w 35"/>
                <a:gd name="T3" fmla="*/ 8 h 36"/>
                <a:gd name="T4" fmla="*/ 7 w 35"/>
                <a:gd name="T5" fmla="*/ 0 h 36"/>
                <a:gd name="T6" fmla="*/ 35 w 35"/>
                <a:gd name="T7" fmla="*/ 27 h 36"/>
                <a:gd name="T8" fmla="*/ 28 w 3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8" y="36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35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1" name="Freeform 168"/>
            <p:cNvSpPr>
              <a:spLocks/>
            </p:cNvSpPr>
            <p:nvPr/>
          </p:nvSpPr>
          <p:spPr bwMode="auto">
            <a:xfrm>
              <a:off x="3517900" y="742268"/>
              <a:ext cx="0" cy="361950"/>
            </a:xfrm>
            <a:custGeom>
              <a:avLst/>
              <a:gdLst>
                <a:gd name="T0" fmla="*/ 0 h 228"/>
                <a:gd name="T1" fmla="*/ 228 h 228"/>
                <a:gd name="T2" fmla="*/ 0 h 2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8">
                  <a:moveTo>
                    <a:pt x="0" y="0"/>
                  </a:move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2" name="Line 169"/>
            <p:cNvSpPr>
              <a:spLocks noChangeShapeType="1"/>
            </p:cNvSpPr>
            <p:nvPr/>
          </p:nvSpPr>
          <p:spPr bwMode="auto">
            <a:xfrm>
              <a:off x="3517900" y="742268"/>
              <a:ext cx="0" cy="3619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3" name="Rectangle 170"/>
            <p:cNvSpPr>
              <a:spLocks noChangeArrowheads="1"/>
            </p:cNvSpPr>
            <p:nvPr/>
          </p:nvSpPr>
          <p:spPr bwMode="auto">
            <a:xfrm>
              <a:off x="3511550" y="742268"/>
              <a:ext cx="14288" cy="3619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4" name="Line 171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0" name="Line 172"/>
            <p:cNvSpPr>
              <a:spLocks noChangeShapeType="1"/>
            </p:cNvSpPr>
            <p:nvPr/>
          </p:nvSpPr>
          <p:spPr bwMode="auto">
            <a:xfrm>
              <a:off x="3819525" y="669243"/>
              <a:ext cx="0" cy="0"/>
            </a:xfrm>
            <a:prstGeom prst="line">
              <a:avLst/>
            </a:prstGeom>
            <a:noFill/>
            <a:ln w="1111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Freeform 173"/>
            <p:cNvSpPr>
              <a:spLocks/>
            </p:cNvSpPr>
            <p:nvPr/>
          </p:nvSpPr>
          <p:spPr bwMode="auto">
            <a:xfrm>
              <a:off x="3819525" y="669243"/>
              <a:ext cx="0" cy="434975"/>
            </a:xfrm>
            <a:custGeom>
              <a:avLst/>
              <a:gdLst>
                <a:gd name="T0" fmla="*/ 0 h 274"/>
                <a:gd name="T1" fmla="*/ 274 h 274"/>
                <a:gd name="T2" fmla="*/ 0 h 27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4">
                  <a:moveTo>
                    <a:pt x="0" y="0"/>
                  </a:move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174"/>
            <p:cNvSpPr>
              <a:spLocks noChangeShapeType="1"/>
            </p:cNvSpPr>
            <p:nvPr/>
          </p:nvSpPr>
          <p:spPr bwMode="auto">
            <a:xfrm>
              <a:off x="3819525" y="669243"/>
              <a:ext cx="0" cy="4349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3" name="Freeform 175"/>
            <p:cNvSpPr>
              <a:spLocks/>
            </p:cNvSpPr>
            <p:nvPr/>
          </p:nvSpPr>
          <p:spPr bwMode="auto">
            <a:xfrm>
              <a:off x="3284538" y="566055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1 h 178"/>
                <a:gd name="T8" fmla="*/ 261 w 551"/>
                <a:gd name="T9" fmla="*/ 51 h 178"/>
                <a:gd name="T10" fmla="*/ 342 w 551"/>
                <a:gd name="T11" fmla="*/ 130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7 h 178"/>
                <a:gd name="T18" fmla="*/ 473 w 551"/>
                <a:gd name="T19" fmla="*/ 15 h 178"/>
                <a:gd name="T20" fmla="*/ 342 w 551"/>
                <a:gd name="T21" fmla="*/ 147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1"/>
                  </a:lnTo>
                  <a:lnTo>
                    <a:pt x="261" y="51"/>
                  </a:lnTo>
                  <a:lnTo>
                    <a:pt x="342" y="130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7"/>
                  </a:lnTo>
                  <a:lnTo>
                    <a:pt x="473" y="15"/>
                  </a:lnTo>
                  <a:lnTo>
                    <a:pt x="342" y="147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4" name="Freeform 176"/>
            <p:cNvSpPr>
              <a:spLocks/>
            </p:cNvSpPr>
            <p:nvPr/>
          </p:nvSpPr>
          <p:spPr bwMode="auto">
            <a:xfrm>
              <a:off x="3284538" y="639080"/>
              <a:ext cx="874713" cy="282575"/>
            </a:xfrm>
            <a:custGeom>
              <a:avLst/>
              <a:gdLst>
                <a:gd name="T0" fmla="*/ 7 w 551"/>
                <a:gd name="T1" fmla="*/ 178 h 178"/>
                <a:gd name="T2" fmla="*/ 0 w 551"/>
                <a:gd name="T3" fmla="*/ 171 h 178"/>
                <a:gd name="T4" fmla="*/ 81 w 551"/>
                <a:gd name="T5" fmla="*/ 89 h 178"/>
                <a:gd name="T6" fmla="*/ 152 w 551"/>
                <a:gd name="T7" fmla="*/ 163 h 178"/>
                <a:gd name="T8" fmla="*/ 261 w 551"/>
                <a:gd name="T9" fmla="*/ 50 h 178"/>
                <a:gd name="T10" fmla="*/ 342 w 551"/>
                <a:gd name="T11" fmla="*/ 132 h 178"/>
                <a:gd name="T12" fmla="*/ 473 w 551"/>
                <a:gd name="T13" fmla="*/ 0 h 178"/>
                <a:gd name="T14" fmla="*/ 551 w 551"/>
                <a:gd name="T15" fmla="*/ 79 h 178"/>
                <a:gd name="T16" fmla="*/ 544 w 551"/>
                <a:gd name="T17" fmla="*/ 86 h 178"/>
                <a:gd name="T18" fmla="*/ 473 w 551"/>
                <a:gd name="T19" fmla="*/ 14 h 178"/>
                <a:gd name="T20" fmla="*/ 342 w 551"/>
                <a:gd name="T21" fmla="*/ 146 h 178"/>
                <a:gd name="T22" fmla="*/ 261 w 551"/>
                <a:gd name="T23" fmla="*/ 67 h 178"/>
                <a:gd name="T24" fmla="*/ 152 w 551"/>
                <a:gd name="T25" fmla="*/ 178 h 178"/>
                <a:gd name="T26" fmla="*/ 81 w 551"/>
                <a:gd name="T27" fmla="*/ 106 h 178"/>
                <a:gd name="T28" fmla="*/ 7 w 551"/>
                <a:gd name="T2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78">
                  <a:moveTo>
                    <a:pt x="7" y="178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3"/>
                  </a:lnTo>
                  <a:lnTo>
                    <a:pt x="261" y="50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79"/>
                  </a:lnTo>
                  <a:lnTo>
                    <a:pt x="544" y="86"/>
                  </a:lnTo>
                  <a:lnTo>
                    <a:pt x="473" y="14"/>
                  </a:lnTo>
                  <a:lnTo>
                    <a:pt x="342" y="146"/>
                  </a:lnTo>
                  <a:lnTo>
                    <a:pt x="261" y="67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5" name="Freeform 177"/>
            <p:cNvSpPr>
              <a:spLocks/>
            </p:cNvSpPr>
            <p:nvPr/>
          </p:nvSpPr>
          <p:spPr bwMode="auto">
            <a:xfrm>
              <a:off x="3284538" y="710518"/>
              <a:ext cx="1036638" cy="287338"/>
            </a:xfrm>
            <a:custGeom>
              <a:avLst/>
              <a:gdLst>
                <a:gd name="T0" fmla="*/ 7 w 653"/>
                <a:gd name="T1" fmla="*/ 181 h 181"/>
                <a:gd name="T2" fmla="*/ 0 w 653"/>
                <a:gd name="T3" fmla="*/ 171 h 181"/>
                <a:gd name="T4" fmla="*/ 81 w 653"/>
                <a:gd name="T5" fmla="*/ 89 h 181"/>
                <a:gd name="T6" fmla="*/ 152 w 653"/>
                <a:gd name="T7" fmla="*/ 164 h 181"/>
                <a:gd name="T8" fmla="*/ 261 w 653"/>
                <a:gd name="T9" fmla="*/ 51 h 181"/>
                <a:gd name="T10" fmla="*/ 342 w 653"/>
                <a:gd name="T11" fmla="*/ 133 h 181"/>
                <a:gd name="T12" fmla="*/ 473 w 653"/>
                <a:gd name="T13" fmla="*/ 0 h 181"/>
                <a:gd name="T14" fmla="*/ 548 w 653"/>
                <a:gd name="T15" fmla="*/ 80 h 181"/>
                <a:gd name="T16" fmla="*/ 653 w 653"/>
                <a:gd name="T17" fmla="*/ 80 h 181"/>
                <a:gd name="T18" fmla="*/ 653 w 653"/>
                <a:gd name="T19" fmla="*/ 89 h 181"/>
                <a:gd name="T20" fmla="*/ 544 w 653"/>
                <a:gd name="T21" fmla="*/ 89 h 181"/>
                <a:gd name="T22" fmla="*/ 473 w 653"/>
                <a:gd name="T23" fmla="*/ 17 h 181"/>
                <a:gd name="T24" fmla="*/ 342 w 653"/>
                <a:gd name="T25" fmla="*/ 147 h 181"/>
                <a:gd name="T26" fmla="*/ 261 w 653"/>
                <a:gd name="T27" fmla="*/ 68 h 181"/>
                <a:gd name="T28" fmla="*/ 152 w 653"/>
                <a:gd name="T29" fmla="*/ 178 h 181"/>
                <a:gd name="T30" fmla="*/ 81 w 653"/>
                <a:gd name="T31" fmla="*/ 106 h 181"/>
                <a:gd name="T32" fmla="*/ 7 w 653"/>
                <a:gd name="T3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3" h="181">
                  <a:moveTo>
                    <a:pt x="7" y="181"/>
                  </a:moveTo>
                  <a:lnTo>
                    <a:pt x="0" y="171"/>
                  </a:lnTo>
                  <a:lnTo>
                    <a:pt x="81" y="89"/>
                  </a:lnTo>
                  <a:lnTo>
                    <a:pt x="152" y="164"/>
                  </a:lnTo>
                  <a:lnTo>
                    <a:pt x="261" y="51"/>
                  </a:lnTo>
                  <a:lnTo>
                    <a:pt x="342" y="133"/>
                  </a:lnTo>
                  <a:lnTo>
                    <a:pt x="473" y="0"/>
                  </a:lnTo>
                  <a:lnTo>
                    <a:pt x="548" y="80"/>
                  </a:lnTo>
                  <a:lnTo>
                    <a:pt x="653" y="80"/>
                  </a:lnTo>
                  <a:lnTo>
                    <a:pt x="653" y="89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7"/>
                  </a:lnTo>
                  <a:lnTo>
                    <a:pt x="261" y="68"/>
                  </a:lnTo>
                  <a:lnTo>
                    <a:pt x="152" y="178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6" name="Freeform 178"/>
            <p:cNvSpPr>
              <a:spLocks/>
            </p:cNvSpPr>
            <p:nvPr/>
          </p:nvSpPr>
          <p:spPr bwMode="auto">
            <a:xfrm>
              <a:off x="3284538" y="783543"/>
              <a:ext cx="874713" cy="287338"/>
            </a:xfrm>
            <a:custGeom>
              <a:avLst/>
              <a:gdLst>
                <a:gd name="T0" fmla="*/ 7 w 551"/>
                <a:gd name="T1" fmla="*/ 181 h 181"/>
                <a:gd name="T2" fmla="*/ 0 w 551"/>
                <a:gd name="T3" fmla="*/ 173 h 181"/>
                <a:gd name="T4" fmla="*/ 81 w 551"/>
                <a:gd name="T5" fmla="*/ 92 h 181"/>
                <a:gd name="T6" fmla="*/ 152 w 551"/>
                <a:gd name="T7" fmla="*/ 164 h 181"/>
                <a:gd name="T8" fmla="*/ 261 w 551"/>
                <a:gd name="T9" fmla="*/ 53 h 181"/>
                <a:gd name="T10" fmla="*/ 342 w 551"/>
                <a:gd name="T11" fmla="*/ 132 h 181"/>
                <a:gd name="T12" fmla="*/ 473 w 551"/>
                <a:gd name="T13" fmla="*/ 0 h 181"/>
                <a:gd name="T14" fmla="*/ 551 w 551"/>
                <a:gd name="T15" fmla="*/ 80 h 181"/>
                <a:gd name="T16" fmla="*/ 544 w 551"/>
                <a:gd name="T17" fmla="*/ 89 h 181"/>
                <a:gd name="T18" fmla="*/ 473 w 551"/>
                <a:gd name="T19" fmla="*/ 17 h 181"/>
                <a:gd name="T20" fmla="*/ 342 w 551"/>
                <a:gd name="T21" fmla="*/ 149 h 181"/>
                <a:gd name="T22" fmla="*/ 261 w 551"/>
                <a:gd name="T23" fmla="*/ 68 h 181"/>
                <a:gd name="T24" fmla="*/ 152 w 551"/>
                <a:gd name="T25" fmla="*/ 181 h 181"/>
                <a:gd name="T26" fmla="*/ 81 w 551"/>
                <a:gd name="T27" fmla="*/ 106 h 181"/>
                <a:gd name="T28" fmla="*/ 7 w 551"/>
                <a:gd name="T2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1" h="181">
                  <a:moveTo>
                    <a:pt x="7" y="181"/>
                  </a:moveTo>
                  <a:lnTo>
                    <a:pt x="0" y="173"/>
                  </a:lnTo>
                  <a:lnTo>
                    <a:pt x="81" y="92"/>
                  </a:lnTo>
                  <a:lnTo>
                    <a:pt x="152" y="164"/>
                  </a:lnTo>
                  <a:lnTo>
                    <a:pt x="261" y="53"/>
                  </a:lnTo>
                  <a:lnTo>
                    <a:pt x="342" y="132"/>
                  </a:lnTo>
                  <a:lnTo>
                    <a:pt x="473" y="0"/>
                  </a:lnTo>
                  <a:lnTo>
                    <a:pt x="551" y="80"/>
                  </a:lnTo>
                  <a:lnTo>
                    <a:pt x="544" y="89"/>
                  </a:lnTo>
                  <a:lnTo>
                    <a:pt x="473" y="17"/>
                  </a:lnTo>
                  <a:lnTo>
                    <a:pt x="342" y="149"/>
                  </a:lnTo>
                  <a:lnTo>
                    <a:pt x="261" y="68"/>
                  </a:lnTo>
                  <a:lnTo>
                    <a:pt x="152" y="181"/>
                  </a:lnTo>
                  <a:lnTo>
                    <a:pt x="81" y="106"/>
                  </a:lnTo>
                  <a:lnTo>
                    <a:pt x="7" y="18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7" name="Oval 179"/>
            <p:cNvSpPr>
              <a:spLocks noChangeArrowheads="1"/>
            </p:cNvSpPr>
            <p:nvPr/>
          </p:nvSpPr>
          <p:spPr bwMode="auto">
            <a:xfrm>
              <a:off x="3725863" y="832755"/>
              <a:ext cx="211138" cy="214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8" name="Freeform 180"/>
            <p:cNvSpPr>
              <a:spLocks noEditPoints="1"/>
            </p:cNvSpPr>
            <p:nvPr/>
          </p:nvSpPr>
          <p:spPr bwMode="auto">
            <a:xfrm>
              <a:off x="3717925" y="826405"/>
              <a:ext cx="230188" cy="2317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5 h 61"/>
                <a:gd name="T12" fmla="*/ 5 w 61"/>
                <a:gd name="T13" fmla="*/ 30 h 61"/>
                <a:gd name="T14" fmla="*/ 30 w 61"/>
                <a:gd name="T15" fmla="*/ 56 h 61"/>
                <a:gd name="T16" fmla="*/ 56 w 61"/>
                <a:gd name="T17" fmla="*/ 30 h 61"/>
                <a:gd name="T18" fmla="*/ 30 w 61"/>
                <a:gd name="T19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47" y="0"/>
                    <a:pt x="61" y="14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5"/>
                  </a:moveTo>
                  <a:cubicBezTo>
                    <a:pt x="16" y="5"/>
                    <a:pt x="5" y="16"/>
                    <a:pt x="5" y="30"/>
                  </a:cubicBezTo>
                  <a:cubicBezTo>
                    <a:pt x="5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5"/>
                    <a:pt x="3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9" name="Freeform 181"/>
            <p:cNvSpPr>
              <a:spLocks/>
            </p:cNvSpPr>
            <p:nvPr/>
          </p:nvSpPr>
          <p:spPr bwMode="auto">
            <a:xfrm>
              <a:off x="3827463" y="886730"/>
              <a:ext cx="0" cy="217488"/>
            </a:xfrm>
            <a:custGeom>
              <a:avLst/>
              <a:gdLst>
                <a:gd name="T0" fmla="*/ 137 h 137"/>
                <a:gd name="T1" fmla="*/ 0 h 137"/>
                <a:gd name="T2" fmla="*/ 137 h 13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7">
                  <a:moveTo>
                    <a:pt x="0" y="137"/>
                  </a:moveTo>
                  <a:lnTo>
                    <a:pt x="0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0" name="Line 182"/>
            <p:cNvSpPr>
              <a:spLocks noChangeShapeType="1"/>
            </p:cNvSpPr>
            <p:nvPr/>
          </p:nvSpPr>
          <p:spPr bwMode="auto">
            <a:xfrm flipV="1">
              <a:off x="3827463" y="886730"/>
              <a:ext cx="0" cy="2174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1" name="Rectangle 183"/>
            <p:cNvSpPr>
              <a:spLocks noChangeArrowheads="1"/>
            </p:cNvSpPr>
            <p:nvPr/>
          </p:nvSpPr>
          <p:spPr bwMode="auto">
            <a:xfrm>
              <a:off x="3816350" y="886730"/>
              <a:ext cx="19050" cy="21748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2" name="Freeform 184"/>
            <p:cNvSpPr>
              <a:spLocks/>
            </p:cNvSpPr>
            <p:nvPr/>
          </p:nvSpPr>
          <p:spPr bwMode="auto">
            <a:xfrm>
              <a:off x="3789363" y="894668"/>
              <a:ext cx="38100" cy="34925"/>
            </a:xfrm>
            <a:custGeom>
              <a:avLst/>
              <a:gdLst>
                <a:gd name="T0" fmla="*/ 0 w 24"/>
                <a:gd name="T1" fmla="*/ 0 h 22"/>
                <a:gd name="T2" fmla="*/ 24 w 24"/>
                <a:gd name="T3" fmla="*/ 22 h 22"/>
                <a:gd name="T4" fmla="*/ 0 w 24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0"/>
                  </a:moveTo>
                  <a:lnTo>
                    <a:pt x="24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3" name="Line 185"/>
            <p:cNvSpPr>
              <a:spLocks noChangeShapeType="1"/>
            </p:cNvSpPr>
            <p:nvPr/>
          </p:nvSpPr>
          <p:spPr bwMode="auto">
            <a:xfrm>
              <a:off x="3789363" y="894668"/>
              <a:ext cx="38100" cy="34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4" name="Freeform 186"/>
            <p:cNvSpPr>
              <a:spLocks/>
            </p:cNvSpPr>
            <p:nvPr/>
          </p:nvSpPr>
          <p:spPr bwMode="auto">
            <a:xfrm>
              <a:off x="3781425" y="886730"/>
              <a:ext cx="49213" cy="49213"/>
            </a:xfrm>
            <a:custGeom>
              <a:avLst/>
              <a:gdLst>
                <a:gd name="T0" fmla="*/ 24 w 31"/>
                <a:gd name="T1" fmla="*/ 31 h 31"/>
                <a:gd name="T2" fmla="*/ 0 w 31"/>
                <a:gd name="T3" fmla="*/ 7 h 31"/>
                <a:gd name="T4" fmla="*/ 8 w 31"/>
                <a:gd name="T5" fmla="*/ 0 h 31"/>
                <a:gd name="T6" fmla="*/ 31 w 31"/>
                <a:gd name="T7" fmla="*/ 22 h 31"/>
                <a:gd name="T8" fmla="*/ 24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4" y="3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31" y="22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5" name="Freeform 187"/>
            <p:cNvSpPr>
              <a:spLocks/>
            </p:cNvSpPr>
            <p:nvPr/>
          </p:nvSpPr>
          <p:spPr bwMode="auto">
            <a:xfrm>
              <a:off x="3827463" y="929593"/>
              <a:ext cx="49213" cy="44450"/>
            </a:xfrm>
            <a:custGeom>
              <a:avLst/>
              <a:gdLst>
                <a:gd name="T0" fmla="*/ 31 w 31"/>
                <a:gd name="T1" fmla="*/ 0 h 28"/>
                <a:gd name="T2" fmla="*/ 0 w 31"/>
                <a:gd name="T3" fmla="*/ 28 h 28"/>
                <a:gd name="T4" fmla="*/ 31 w 3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8">
                  <a:moveTo>
                    <a:pt x="31" y="0"/>
                  </a:moveTo>
                  <a:lnTo>
                    <a:pt x="0" y="2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6" name="Line 188"/>
            <p:cNvSpPr>
              <a:spLocks noChangeShapeType="1"/>
            </p:cNvSpPr>
            <p:nvPr/>
          </p:nvSpPr>
          <p:spPr bwMode="auto">
            <a:xfrm flipH="1">
              <a:off x="3827463" y="929593"/>
              <a:ext cx="49213" cy="444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7" name="Freeform 189"/>
            <p:cNvSpPr>
              <a:spLocks/>
            </p:cNvSpPr>
            <p:nvPr/>
          </p:nvSpPr>
          <p:spPr bwMode="auto">
            <a:xfrm>
              <a:off x="3824288" y="921655"/>
              <a:ext cx="55563" cy="60325"/>
            </a:xfrm>
            <a:custGeom>
              <a:avLst/>
              <a:gdLst>
                <a:gd name="T0" fmla="*/ 7 w 35"/>
                <a:gd name="T1" fmla="*/ 38 h 38"/>
                <a:gd name="T2" fmla="*/ 0 w 35"/>
                <a:gd name="T3" fmla="*/ 31 h 38"/>
                <a:gd name="T4" fmla="*/ 28 w 35"/>
                <a:gd name="T5" fmla="*/ 0 h 38"/>
                <a:gd name="T6" fmla="*/ 35 w 35"/>
                <a:gd name="T7" fmla="*/ 9 h 38"/>
                <a:gd name="T8" fmla="*/ 7 w 3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7" y="38"/>
                  </a:moveTo>
                  <a:lnTo>
                    <a:pt x="0" y="31"/>
                  </a:lnTo>
                  <a:lnTo>
                    <a:pt x="28" y="0"/>
                  </a:lnTo>
                  <a:lnTo>
                    <a:pt x="35" y="9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8" name="Freeform 190"/>
            <p:cNvSpPr>
              <a:spLocks/>
            </p:cNvSpPr>
            <p:nvPr/>
          </p:nvSpPr>
          <p:spPr bwMode="auto">
            <a:xfrm>
              <a:off x="3770313" y="948643"/>
              <a:ext cx="57150" cy="57150"/>
            </a:xfrm>
            <a:custGeom>
              <a:avLst/>
              <a:gdLst>
                <a:gd name="T0" fmla="*/ 0 w 36"/>
                <a:gd name="T1" fmla="*/ 0 h 36"/>
                <a:gd name="T2" fmla="*/ 36 w 36"/>
                <a:gd name="T3" fmla="*/ 36 h 36"/>
                <a:gd name="T4" fmla="*/ 0 w 36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36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9" name="Line 191"/>
            <p:cNvSpPr>
              <a:spLocks noChangeShapeType="1"/>
            </p:cNvSpPr>
            <p:nvPr/>
          </p:nvSpPr>
          <p:spPr bwMode="auto">
            <a:xfrm>
              <a:off x="3770313" y="948643"/>
              <a:ext cx="57150" cy="571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0" name="Freeform 192"/>
            <p:cNvSpPr>
              <a:spLocks/>
            </p:cNvSpPr>
            <p:nvPr/>
          </p:nvSpPr>
          <p:spPr bwMode="auto">
            <a:xfrm>
              <a:off x="3763963" y="943880"/>
              <a:ext cx="71438" cy="68263"/>
            </a:xfrm>
            <a:custGeom>
              <a:avLst/>
              <a:gdLst>
                <a:gd name="T0" fmla="*/ 35 w 45"/>
                <a:gd name="T1" fmla="*/ 43 h 43"/>
                <a:gd name="T2" fmla="*/ 0 w 45"/>
                <a:gd name="T3" fmla="*/ 7 h 43"/>
                <a:gd name="T4" fmla="*/ 9 w 45"/>
                <a:gd name="T5" fmla="*/ 0 h 43"/>
                <a:gd name="T6" fmla="*/ 45 w 45"/>
                <a:gd name="T7" fmla="*/ 36 h 43"/>
                <a:gd name="T8" fmla="*/ 35 w 45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35" y="4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45" y="36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1" name="Freeform 193"/>
            <p:cNvSpPr>
              <a:spLocks/>
            </p:cNvSpPr>
            <p:nvPr/>
          </p:nvSpPr>
          <p:spPr bwMode="auto">
            <a:xfrm>
              <a:off x="3517900" y="650193"/>
              <a:ext cx="0" cy="46038"/>
            </a:xfrm>
            <a:custGeom>
              <a:avLst/>
              <a:gdLst>
                <a:gd name="T0" fmla="*/ 0 h 29"/>
                <a:gd name="T1" fmla="*/ 29 h 29"/>
                <a:gd name="T2" fmla="*/ 0 h 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">
                  <a:moveTo>
                    <a:pt x="0" y="0"/>
                  </a:move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2" name="Line 194"/>
            <p:cNvSpPr>
              <a:spLocks noChangeShapeType="1"/>
            </p:cNvSpPr>
            <p:nvPr/>
          </p:nvSpPr>
          <p:spPr bwMode="auto">
            <a:xfrm>
              <a:off x="3517900" y="650193"/>
              <a:ext cx="0" cy="4603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3" name="Rectangle 195"/>
            <p:cNvSpPr>
              <a:spLocks noChangeArrowheads="1"/>
            </p:cNvSpPr>
            <p:nvPr/>
          </p:nvSpPr>
          <p:spPr bwMode="auto">
            <a:xfrm>
              <a:off x="3511550" y="650193"/>
              <a:ext cx="14288" cy="46038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4" name="Freeform 196"/>
            <p:cNvSpPr>
              <a:spLocks/>
            </p:cNvSpPr>
            <p:nvPr/>
          </p:nvSpPr>
          <p:spPr bwMode="auto">
            <a:xfrm>
              <a:off x="4197350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5" name="Line 197"/>
            <p:cNvSpPr>
              <a:spLocks noChangeShapeType="1"/>
            </p:cNvSpPr>
            <p:nvPr/>
          </p:nvSpPr>
          <p:spPr bwMode="auto">
            <a:xfrm>
              <a:off x="4197350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6" name="Rectangle 198"/>
            <p:cNvSpPr>
              <a:spLocks noChangeArrowheads="1"/>
            </p:cNvSpPr>
            <p:nvPr/>
          </p:nvSpPr>
          <p:spPr bwMode="auto">
            <a:xfrm>
              <a:off x="4189413" y="894668"/>
              <a:ext cx="14288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7" name="Freeform 199"/>
            <p:cNvSpPr>
              <a:spLocks/>
            </p:cNvSpPr>
            <p:nvPr/>
          </p:nvSpPr>
          <p:spPr bwMode="auto">
            <a:xfrm>
              <a:off x="4249738" y="894668"/>
              <a:ext cx="0" cy="209550"/>
            </a:xfrm>
            <a:custGeom>
              <a:avLst/>
              <a:gdLst>
                <a:gd name="T0" fmla="*/ 0 h 132"/>
                <a:gd name="T1" fmla="*/ 132 h 132"/>
                <a:gd name="T2" fmla="*/ 0 h 1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2">
                  <a:moveTo>
                    <a:pt x="0" y="0"/>
                  </a:move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8" name="Line 200"/>
            <p:cNvSpPr>
              <a:spLocks noChangeShapeType="1"/>
            </p:cNvSpPr>
            <p:nvPr/>
          </p:nvSpPr>
          <p:spPr bwMode="auto">
            <a:xfrm>
              <a:off x="4249738" y="894668"/>
              <a:ext cx="0" cy="20955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9" name="Rectangle 201"/>
            <p:cNvSpPr>
              <a:spLocks noChangeArrowheads="1"/>
            </p:cNvSpPr>
            <p:nvPr/>
          </p:nvSpPr>
          <p:spPr bwMode="auto">
            <a:xfrm>
              <a:off x="4238625" y="894668"/>
              <a:ext cx="19050" cy="2095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0" name="Freeform 202"/>
            <p:cNvSpPr>
              <a:spLocks/>
            </p:cNvSpPr>
            <p:nvPr/>
          </p:nvSpPr>
          <p:spPr bwMode="auto">
            <a:xfrm>
              <a:off x="4151313" y="883555"/>
              <a:ext cx="161925" cy="228600"/>
            </a:xfrm>
            <a:custGeom>
              <a:avLst/>
              <a:gdLst>
                <a:gd name="T0" fmla="*/ 102 w 102"/>
                <a:gd name="T1" fmla="*/ 144 h 144"/>
                <a:gd name="T2" fmla="*/ 0 w 102"/>
                <a:gd name="T3" fmla="*/ 144 h 144"/>
                <a:gd name="T4" fmla="*/ 0 w 102"/>
                <a:gd name="T5" fmla="*/ 132 h 144"/>
                <a:gd name="T6" fmla="*/ 93 w 102"/>
                <a:gd name="T7" fmla="*/ 132 h 144"/>
                <a:gd name="T8" fmla="*/ 93 w 102"/>
                <a:gd name="T9" fmla="*/ 12 h 144"/>
                <a:gd name="T10" fmla="*/ 0 w 102"/>
                <a:gd name="T11" fmla="*/ 12 h 144"/>
                <a:gd name="T12" fmla="*/ 0 w 102"/>
                <a:gd name="T13" fmla="*/ 0 h 144"/>
                <a:gd name="T14" fmla="*/ 102 w 102"/>
                <a:gd name="T15" fmla="*/ 0 h 144"/>
                <a:gd name="T16" fmla="*/ 102 w 102"/>
                <a:gd name="T1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4">
                  <a:moveTo>
                    <a:pt x="102" y="144"/>
                  </a:moveTo>
                  <a:lnTo>
                    <a:pt x="0" y="144"/>
                  </a:lnTo>
                  <a:lnTo>
                    <a:pt x="0" y="132"/>
                  </a:lnTo>
                  <a:lnTo>
                    <a:pt x="93" y="132"/>
                  </a:lnTo>
                  <a:lnTo>
                    <a:pt x="9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4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1" name="Freeform 203"/>
            <p:cNvSpPr>
              <a:spLocks noEditPoints="1"/>
            </p:cNvSpPr>
            <p:nvPr/>
          </p:nvSpPr>
          <p:spPr bwMode="auto">
            <a:xfrm>
              <a:off x="4419600" y="859743"/>
              <a:ext cx="63500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9 h 17"/>
                <a:gd name="T4" fmla="*/ 8 w 17"/>
                <a:gd name="T5" fmla="*/ 0 h 17"/>
                <a:gd name="T6" fmla="*/ 17 w 17"/>
                <a:gd name="T7" fmla="*/ 9 h 17"/>
                <a:gd name="T8" fmla="*/ 8 w 17"/>
                <a:gd name="T9" fmla="*/ 17 h 17"/>
                <a:gd name="T10" fmla="*/ 8 w 17"/>
                <a:gd name="T11" fmla="*/ 5 h 17"/>
                <a:gd name="T12" fmla="*/ 5 w 17"/>
                <a:gd name="T13" fmla="*/ 9 h 17"/>
                <a:gd name="T14" fmla="*/ 8 w 17"/>
                <a:gd name="T15" fmla="*/ 13 h 17"/>
                <a:gd name="T16" fmla="*/ 12 w 17"/>
                <a:gd name="T17" fmla="*/ 9 h 17"/>
                <a:gd name="T18" fmla="*/ 8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8" y="13"/>
                  </a:cubicBezTo>
                  <a:cubicBezTo>
                    <a:pt x="11" y="13"/>
                    <a:pt x="12" y="11"/>
                    <a:pt x="12" y="9"/>
                  </a:cubicBezTo>
                  <a:cubicBezTo>
                    <a:pt x="12" y="7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2" name="Freeform 205"/>
            <p:cNvSpPr>
              <a:spLocks noEditPoints="1"/>
            </p:cNvSpPr>
            <p:nvPr/>
          </p:nvSpPr>
          <p:spPr bwMode="auto">
            <a:xfrm>
              <a:off x="4313238" y="891493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5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5" y="13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3" name="Freeform 207"/>
            <p:cNvSpPr>
              <a:spLocks noEditPoints="1"/>
            </p:cNvSpPr>
            <p:nvPr/>
          </p:nvSpPr>
          <p:spPr bwMode="auto">
            <a:xfrm>
              <a:off x="4359275" y="845455"/>
              <a:ext cx="41275" cy="41275"/>
            </a:xfrm>
            <a:custGeom>
              <a:avLst/>
              <a:gdLst>
                <a:gd name="T0" fmla="*/ 5 w 11"/>
                <a:gd name="T1" fmla="*/ 11 h 11"/>
                <a:gd name="T2" fmla="*/ 0 w 11"/>
                <a:gd name="T3" fmla="*/ 6 h 11"/>
                <a:gd name="T4" fmla="*/ 5 w 11"/>
                <a:gd name="T5" fmla="*/ 0 h 11"/>
                <a:gd name="T6" fmla="*/ 11 w 11"/>
                <a:gd name="T7" fmla="*/ 6 h 11"/>
                <a:gd name="T8" fmla="*/ 5 w 11"/>
                <a:gd name="T9" fmla="*/ 11 h 11"/>
                <a:gd name="T10" fmla="*/ 5 w 11"/>
                <a:gd name="T11" fmla="*/ 5 h 11"/>
                <a:gd name="T12" fmla="*/ 4 w 11"/>
                <a:gd name="T13" fmla="*/ 6 h 11"/>
                <a:gd name="T14" fmla="*/ 5 w 11"/>
                <a:gd name="T15" fmla="*/ 7 h 11"/>
                <a:gd name="T16" fmla="*/ 6 w 11"/>
                <a:gd name="T17" fmla="*/ 6 h 11"/>
                <a:gd name="T18" fmla="*/ 5 w 11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lose/>
                  <a:moveTo>
                    <a:pt x="5" y="5"/>
                  </a:move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6" y="5"/>
                    <a:pt x="5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4" name="Oval 208"/>
            <p:cNvSpPr>
              <a:spLocks noChangeArrowheads="1"/>
            </p:cNvSpPr>
            <p:nvPr/>
          </p:nvSpPr>
          <p:spPr bwMode="auto">
            <a:xfrm>
              <a:off x="3378200" y="894668"/>
              <a:ext cx="147638" cy="149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5" name="Freeform 209"/>
            <p:cNvSpPr>
              <a:spLocks noEditPoints="1"/>
            </p:cNvSpPr>
            <p:nvPr/>
          </p:nvSpPr>
          <p:spPr bwMode="auto">
            <a:xfrm>
              <a:off x="3367088" y="883555"/>
              <a:ext cx="166688" cy="171450"/>
            </a:xfrm>
            <a:custGeom>
              <a:avLst/>
              <a:gdLst>
                <a:gd name="T0" fmla="*/ 22 w 44"/>
                <a:gd name="T1" fmla="*/ 45 h 45"/>
                <a:gd name="T2" fmla="*/ 0 w 44"/>
                <a:gd name="T3" fmla="*/ 22 h 45"/>
                <a:gd name="T4" fmla="*/ 22 w 44"/>
                <a:gd name="T5" fmla="*/ 0 h 45"/>
                <a:gd name="T6" fmla="*/ 44 w 44"/>
                <a:gd name="T7" fmla="*/ 22 h 45"/>
                <a:gd name="T8" fmla="*/ 22 w 44"/>
                <a:gd name="T9" fmla="*/ 45 h 45"/>
                <a:gd name="T10" fmla="*/ 22 w 44"/>
                <a:gd name="T11" fmla="*/ 5 h 45"/>
                <a:gd name="T12" fmla="*/ 5 w 44"/>
                <a:gd name="T13" fmla="*/ 22 h 45"/>
                <a:gd name="T14" fmla="*/ 22 w 44"/>
                <a:gd name="T15" fmla="*/ 40 h 45"/>
                <a:gd name="T16" fmla="*/ 40 w 44"/>
                <a:gd name="T17" fmla="*/ 22 h 45"/>
                <a:gd name="T18" fmla="*/ 22 w 44"/>
                <a:gd name="T19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5">
                  <a:moveTo>
                    <a:pt x="22" y="45"/>
                  </a:move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4" y="10"/>
                    <a:pt x="44" y="22"/>
                  </a:cubicBezTo>
                  <a:cubicBezTo>
                    <a:pt x="44" y="35"/>
                    <a:pt x="35" y="45"/>
                    <a:pt x="22" y="45"/>
                  </a:cubicBezTo>
                  <a:close/>
                  <a:moveTo>
                    <a:pt x="22" y="5"/>
                  </a:moveTo>
                  <a:cubicBezTo>
                    <a:pt x="13" y="5"/>
                    <a:pt x="5" y="13"/>
                    <a:pt x="5" y="22"/>
                  </a:cubicBezTo>
                  <a:cubicBezTo>
                    <a:pt x="5" y="32"/>
                    <a:pt x="13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3"/>
                    <a:pt x="32" y="5"/>
                    <a:pt x="22" y="5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6" name="Freeform 210"/>
            <p:cNvSpPr>
              <a:spLocks/>
            </p:cNvSpPr>
            <p:nvPr/>
          </p:nvSpPr>
          <p:spPr bwMode="auto">
            <a:xfrm>
              <a:off x="3451225" y="951818"/>
              <a:ext cx="0" cy="152400"/>
            </a:xfrm>
            <a:custGeom>
              <a:avLst/>
              <a:gdLst>
                <a:gd name="T0" fmla="*/ 0 h 96"/>
                <a:gd name="T1" fmla="*/ 96 h 96"/>
                <a:gd name="T2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7" name="Line 211"/>
            <p:cNvSpPr>
              <a:spLocks noChangeShapeType="1"/>
            </p:cNvSpPr>
            <p:nvPr/>
          </p:nvSpPr>
          <p:spPr bwMode="auto">
            <a:xfrm>
              <a:off x="3451225" y="951818"/>
              <a:ext cx="0" cy="152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8" name="Rectangle 212"/>
            <p:cNvSpPr>
              <a:spLocks noChangeArrowheads="1"/>
            </p:cNvSpPr>
            <p:nvPr/>
          </p:nvSpPr>
          <p:spPr bwMode="auto">
            <a:xfrm>
              <a:off x="3443288" y="951818"/>
              <a:ext cx="19050" cy="15240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9" name="Freeform 213"/>
            <p:cNvSpPr>
              <a:spLocks/>
            </p:cNvSpPr>
            <p:nvPr/>
          </p:nvSpPr>
          <p:spPr bwMode="auto">
            <a:xfrm>
              <a:off x="3451225" y="967693"/>
              <a:ext cx="52388" cy="52388"/>
            </a:xfrm>
            <a:custGeom>
              <a:avLst/>
              <a:gdLst>
                <a:gd name="T0" fmla="*/ 33 w 33"/>
                <a:gd name="T1" fmla="*/ 0 h 33"/>
                <a:gd name="T2" fmla="*/ 0 w 33"/>
                <a:gd name="T3" fmla="*/ 33 h 33"/>
                <a:gd name="T4" fmla="*/ 33 w 33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3">
                  <a:moveTo>
                    <a:pt x="33" y="0"/>
                  </a:move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0" name="Line 214"/>
            <p:cNvSpPr>
              <a:spLocks noChangeShapeType="1"/>
            </p:cNvSpPr>
            <p:nvPr/>
          </p:nvSpPr>
          <p:spPr bwMode="auto">
            <a:xfrm flipH="1">
              <a:off x="3451225" y="967693"/>
              <a:ext cx="52388" cy="52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1" name="Freeform 215"/>
            <p:cNvSpPr>
              <a:spLocks/>
            </p:cNvSpPr>
            <p:nvPr/>
          </p:nvSpPr>
          <p:spPr bwMode="auto">
            <a:xfrm>
              <a:off x="3446463" y="962930"/>
              <a:ext cx="60325" cy="65088"/>
            </a:xfrm>
            <a:custGeom>
              <a:avLst/>
              <a:gdLst>
                <a:gd name="T0" fmla="*/ 7 w 38"/>
                <a:gd name="T1" fmla="*/ 41 h 41"/>
                <a:gd name="T2" fmla="*/ 0 w 38"/>
                <a:gd name="T3" fmla="*/ 34 h 41"/>
                <a:gd name="T4" fmla="*/ 31 w 38"/>
                <a:gd name="T5" fmla="*/ 0 h 41"/>
                <a:gd name="T6" fmla="*/ 38 w 38"/>
                <a:gd name="T7" fmla="*/ 7 h 41"/>
                <a:gd name="T8" fmla="*/ 7 w 38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1">
                  <a:moveTo>
                    <a:pt x="7" y="41"/>
                  </a:moveTo>
                  <a:lnTo>
                    <a:pt x="0" y="34"/>
                  </a:lnTo>
                  <a:lnTo>
                    <a:pt x="31" y="0"/>
                  </a:lnTo>
                  <a:lnTo>
                    <a:pt x="38" y="7"/>
                  </a:lnTo>
                  <a:lnTo>
                    <a:pt x="7" y="41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2" name="Freeform 216"/>
            <p:cNvSpPr>
              <a:spLocks/>
            </p:cNvSpPr>
            <p:nvPr/>
          </p:nvSpPr>
          <p:spPr bwMode="auto">
            <a:xfrm>
              <a:off x="3421063" y="948643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19 w 19"/>
                <a:gd name="T3" fmla="*/ 19 h 19"/>
                <a:gd name="T4" fmla="*/ 0 w 1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3" name="Line 217"/>
            <p:cNvSpPr>
              <a:spLocks noChangeShapeType="1"/>
            </p:cNvSpPr>
            <p:nvPr/>
          </p:nvSpPr>
          <p:spPr bwMode="auto">
            <a:xfrm>
              <a:off x="3421063" y="948643"/>
              <a:ext cx="30163" cy="30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4" name="Freeform 218"/>
            <p:cNvSpPr>
              <a:spLocks/>
            </p:cNvSpPr>
            <p:nvPr/>
          </p:nvSpPr>
          <p:spPr bwMode="auto">
            <a:xfrm>
              <a:off x="3413125" y="943880"/>
              <a:ext cx="41275" cy="42863"/>
            </a:xfrm>
            <a:custGeom>
              <a:avLst/>
              <a:gdLst>
                <a:gd name="T0" fmla="*/ 19 w 26"/>
                <a:gd name="T1" fmla="*/ 27 h 27"/>
                <a:gd name="T2" fmla="*/ 0 w 26"/>
                <a:gd name="T3" fmla="*/ 7 h 27"/>
                <a:gd name="T4" fmla="*/ 9 w 26"/>
                <a:gd name="T5" fmla="*/ 0 h 27"/>
                <a:gd name="T6" fmla="*/ 26 w 26"/>
                <a:gd name="T7" fmla="*/ 17 h 27"/>
                <a:gd name="T8" fmla="*/ 19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9" y="2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6" y="17"/>
                  </a:lnTo>
                  <a:lnTo>
                    <a:pt x="19" y="27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5" name="Freeform 219"/>
            <p:cNvSpPr>
              <a:spLocks/>
            </p:cNvSpPr>
            <p:nvPr/>
          </p:nvSpPr>
          <p:spPr bwMode="auto">
            <a:xfrm>
              <a:off x="4000500" y="962930"/>
              <a:ext cx="38100" cy="38100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  <a:gd name="T4" fmla="*/ 24 w 24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6" name="Line 220"/>
            <p:cNvSpPr>
              <a:spLocks noChangeShapeType="1"/>
            </p:cNvSpPr>
            <p:nvPr/>
          </p:nvSpPr>
          <p:spPr bwMode="auto">
            <a:xfrm flipH="1">
              <a:off x="4000500" y="962930"/>
              <a:ext cx="38100" cy="38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7" name="Freeform 221"/>
            <p:cNvSpPr>
              <a:spLocks/>
            </p:cNvSpPr>
            <p:nvPr/>
          </p:nvSpPr>
          <p:spPr bwMode="auto">
            <a:xfrm>
              <a:off x="3992563" y="954993"/>
              <a:ext cx="53975" cy="53975"/>
            </a:xfrm>
            <a:custGeom>
              <a:avLst/>
              <a:gdLst>
                <a:gd name="T0" fmla="*/ 10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10 h 34"/>
                <a:gd name="T8" fmla="*/ 10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0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10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8" name="Rectangle 222"/>
            <p:cNvSpPr>
              <a:spLocks noChangeArrowheads="1"/>
            </p:cNvSpPr>
            <p:nvPr/>
          </p:nvSpPr>
          <p:spPr bwMode="auto">
            <a:xfrm>
              <a:off x="4305300" y="1093105"/>
              <a:ext cx="668338" cy="19050"/>
            </a:xfrm>
            <a:prstGeom prst="rect">
              <a:avLst/>
            </a:prstGeom>
            <a:solidFill>
              <a:srgbClr val="1F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9" name="Freeform 223"/>
            <p:cNvSpPr>
              <a:spLocks/>
            </p:cNvSpPr>
            <p:nvPr/>
          </p:nvSpPr>
          <p:spPr bwMode="auto">
            <a:xfrm>
              <a:off x="4979988" y="821643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0" name="Freeform 224"/>
            <p:cNvSpPr>
              <a:spLocks/>
            </p:cNvSpPr>
            <p:nvPr/>
          </p:nvSpPr>
          <p:spPr bwMode="auto">
            <a:xfrm>
              <a:off x="4979988" y="894668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1" name="Freeform 225"/>
            <p:cNvSpPr>
              <a:spLocks/>
            </p:cNvSpPr>
            <p:nvPr/>
          </p:nvSpPr>
          <p:spPr bwMode="auto">
            <a:xfrm>
              <a:off x="4979988" y="967693"/>
              <a:ext cx="611188" cy="63500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2" name="Freeform 226"/>
            <p:cNvSpPr>
              <a:spLocks/>
            </p:cNvSpPr>
            <p:nvPr/>
          </p:nvSpPr>
          <p:spPr bwMode="auto">
            <a:xfrm>
              <a:off x="4979988" y="1039130"/>
              <a:ext cx="611188" cy="65088"/>
            </a:xfrm>
            <a:custGeom>
              <a:avLst/>
              <a:gdLst>
                <a:gd name="T0" fmla="*/ 38 w 162"/>
                <a:gd name="T1" fmla="*/ 17 h 17"/>
                <a:gd name="T2" fmla="*/ 58 w 162"/>
                <a:gd name="T3" fmla="*/ 11 h 17"/>
                <a:gd name="T4" fmla="*/ 76 w 162"/>
                <a:gd name="T5" fmla="*/ 5 h 17"/>
                <a:gd name="T6" fmla="*/ 94 w 162"/>
                <a:gd name="T7" fmla="*/ 11 h 17"/>
                <a:gd name="T8" fmla="*/ 114 w 162"/>
                <a:gd name="T9" fmla="*/ 17 h 17"/>
                <a:gd name="T10" fmla="*/ 135 w 162"/>
                <a:gd name="T11" fmla="*/ 11 h 17"/>
                <a:gd name="T12" fmla="*/ 152 w 162"/>
                <a:gd name="T13" fmla="*/ 5 h 17"/>
                <a:gd name="T14" fmla="*/ 162 w 162"/>
                <a:gd name="T15" fmla="*/ 7 h 17"/>
                <a:gd name="T16" fmla="*/ 162 w 162"/>
                <a:gd name="T17" fmla="*/ 2 h 17"/>
                <a:gd name="T18" fmla="*/ 152 w 162"/>
                <a:gd name="T19" fmla="*/ 0 h 17"/>
                <a:gd name="T20" fmla="*/ 132 w 162"/>
                <a:gd name="T21" fmla="*/ 7 h 17"/>
                <a:gd name="T22" fmla="*/ 114 w 162"/>
                <a:gd name="T23" fmla="*/ 12 h 17"/>
                <a:gd name="T24" fmla="*/ 97 w 162"/>
                <a:gd name="T25" fmla="*/ 7 h 17"/>
                <a:gd name="T26" fmla="*/ 76 w 162"/>
                <a:gd name="T27" fmla="*/ 0 h 17"/>
                <a:gd name="T28" fmla="*/ 56 w 162"/>
                <a:gd name="T29" fmla="*/ 7 h 17"/>
                <a:gd name="T30" fmla="*/ 38 w 162"/>
                <a:gd name="T31" fmla="*/ 12 h 17"/>
                <a:gd name="T32" fmla="*/ 20 w 162"/>
                <a:gd name="T33" fmla="*/ 7 h 17"/>
                <a:gd name="T34" fmla="*/ 0 w 162"/>
                <a:gd name="T35" fmla="*/ 0 h 17"/>
                <a:gd name="T36" fmla="*/ 0 w 162"/>
                <a:gd name="T37" fmla="*/ 5 h 17"/>
                <a:gd name="T38" fmla="*/ 18 w 162"/>
                <a:gd name="T39" fmla="*/ 11 h 17"/>
                <a:gd name="T40" fmla="*/ 38 w 162"/>
                <a:gd name="T4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7">
                  <a:moveTo>
                    <a:pt x="38" y="17"/>
                  </a:moveTo>
                  <a:cubicBezTo>
                    <a:pt x="48" y="17"/>
                    <a:pt x="54" y="14"/>
                    <a:pt x="58" y="11"/>
                  </a:cubicBezTo>
                  <a:cubicBezTo>
                    <a:pt x="63" y="8"/>
                    <a:pt x="67" y="5"/>
                    <a:pt x="76" y="5"/>
                  </a:cubicBezTo>
                  <a:cubicBezTo>
                    <a:pt x="85" y="5"/>
                    <a:pt x="89" y="8"/>
                    <a:pt x="94" y="11"/>
                  </a:cubicBezTo>
                  <a:cubicBezTo>
                    <a:pt x="99" y="14"/>
                    <a:pt x="104" y="17"/>
                    <a:pt x="114" y="17"/>
                  </a:cubicBezTo>
                  <a:cubicBezTo>
                    <a:pt x="125" y="17"/>
                    <a:pt x="130" y="14"/>
                    <a:pt x="135" y="11"/>
                  </a:cubicBezTo>
                  <a:cubicBezTo>
                    <a:pt x="139" y="8"/>
                    <a:pt x="144" y="5"/>
                    <a:pt x="152" y="5"/>
                  </a:cubicBezTo>
                  <a:cubicBezTo>
                    <a:pt x="156" y="5"/>
                    <a:pt x="159" y="6"/>
                    <a:pt x="162" y="7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9" y="1"/>
                    <a:pt x="156" y="0"/>
                    <a:pt x="152" y="0"/>
                  </a:cubicBezTo>
                  <a:cubicBezTo>
                    <a:pt x="142" y="0"/>
                    <a:pt x="137" y="4"/>
                    <a:pt x="132" y="7"/>
                  </a:cubicBezTo>
                  <a:cubicBezTo>
                    <a:pt x="127" y="10"/>
                    <a:pt x="123" y="12"/>
                    <a:pt x="114" y="12"/>
                  </a:cubicBezTo>
                  <a:cubicBezTo>
                    <a:pt x="105" y="12"/>
                    <a:pt x="101" y="10"/>
                    <a:pt x="97" y="7"/>
                  </a:cubicBezTo>
                  <a:cubicBezTo>
                    <a:pt x="92" y="4"/>
                    <a:pt x="86" y="0"/>
                    <a:pt x="76" y="0"/>
                  </a:cubicBezTo>
                  <a:cubicBezTo>
                    <a:pt x="66" y="0"/>
                    <a:pt x="61" y="4"/>
                    <a:pt x="56" y="7"/>
                  </a:cubicBezTo>
                  <a:cubicBezTo>
                    <a:pt x="51" y="10"/>
                    <a:pt x="47" y="12"/>
                    <a:pt x="38" y="12"/>
                  </a:cubicBezTo>
                  <a:cubicBezTo>
                    <a:pt x="29" y="12"/>
                    <a:pt x="25" y="10"/>
                    <a:pt x="20" y="7"/>
                  </a:cubicBezTo>
                  <a:cubicBezTo>
                    <a:pt x="15" y="4"/>
                    <a:pt x="1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9" y="5"/>
                    <a:pt x="13" y="8"/>
                    <a:pt x="18" y="11"/>
                  </a:cubicBezTo>
                  <a:cubicBezTo>
                    <a:pt x="23" y="14"/>
                    <a:pt x="28" y="17"/>
                    <a:pt x="38" y="17"/>
                  </a:cubicBezTo>
                  <a:close/>
                </a:path>
              </a:pathLst>
            </a:custGeom>
            <a:solidFill>
              <a:srgbClr val="39A18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39996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822653" y="313938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98857" y="121999"/>
            <a:ext cx="1041681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000"/>
              </a:lnSpc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Объекты,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оказывающие негативное воздействие на окружающую среду, по категориям негативного воздействия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9394" y="896663"/>
            <a:ext cx="8986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(согласно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данным Федерального государственного реестра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объектов, по состоянию на 3 квартал 2021 г)</a:t>
            </a:r>
            <a:endParaRPr lang="ru-RU" sz="2000" b="1" dirty="0"/>
          </a:p>
        </p:txBody>
      </p:sp>
      <p:graphicFrame>
        <p:nvGraphicFramePr>
          <p:cNvPr id="229" name="Диаграмма 228"/>
          <p:cNvGraphicFramePr/>
          <p:nvPr>
            <p:extLst>
              <p:ext uri="{D42A27DB-BD31-4B8C-83A1-F6EECF244321}">
                <p14:modId xmlns:p14="http://schemas.microsoft.com/office/powerpoint/2010/main" xmlns="" val="3004973810"/>
              </p:ext>
            </p:extLst>
          </p:nvPr>
        </p:nvGraphicFramePr>
        <p:xfrm>
          <a:off x="2598215" y="2412123"/>
          <a:ext cx="12987860" cy="633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КАРТА ЦЕНТРАЛЬНОЙ ЭКОЛОГИЧЕСКОЙ ЗОНЫ БАЙКАЛЬСКОЙ ПРИРОДНОЙ ТЕРРИТОРИИ (М  1:200 0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095" y="4157549"/>
            <a:ext cx="1892406" cy="250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03" y="2282108"/>
            <a:ext cx="3812287" cy="38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42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1631612" y="169883"/>
            <a:ext cx="9562558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Федеральный закон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от 31.07.2020 № 248-ФЗ </a:t>
            </a:r>
            <a:endParaRPr lang="ru-RU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«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 государственном контроле (надзоре) и муниципальном контроле в Российской Федерации»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О государственном контроле (надзоре) и муниципальном контроле в Российской  Федерации. Федеральный закон № 248-ФЗ - купить книгу с доставкой в  интернет-магазине «Читай-город». ISBN: 978-5-392-33141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349" y="1245794"/>
            <a:ext cx="3217080" cy="53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05505" y="1259342"/>
            <a:ext cx="5727695" cy="502452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dirty="0" smtClean="0"/>
              <a:t>Профилактические мероприятия</a:t>
            </a:r>
            <a:r>
              <a:rPr lang="ru-RU" sz="6400" dirty="0"/>
              <a:t>:</a:t>
            </a:r>
          </a:p>
          <a:p>
            <a:pPr>
              <a:lnSpc>
                <a:spcPct val="120000"/>
              </a:lnSpc>
            </a:pPr>
            <a:r>
              <a:rPr lang="en-US" sz="6400" dirty="0" err="1" smtClean="0"/>
              <a:t>информирование</a:t>
            </a:r>
            <a:r>
              <a:rPr lang="en-US" sz="6400" dirty="0" smtClean="0"/>
              <a:t>,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en-US" sz="6400" dirty="0" err="1" smtClean="0"/>
              <a:t>обобщение</a:t>
            </a:r>
            <a:r>
              <a:rPr lang="en-US" sz="6400" dirty="0" smtClean="0"/>
              <a:t> </a:t>
            </a:r>
            <a:r>
              <a:rPr lang="en-US" sz="6400" dirty="0" err="1"/>
              <a:t>правоприменительной</a:t>
            </a:r>
            <a:r>
              <a:rPr lang="en-US" sz="6400" dirty="0"/>
              <a:t> </a:t>
            </a:r>
            <a:r>
              <a:rPr lang="en-US" sz="6400" dirty="0" err="1"/>
              <a:t>практики</a:t>
            </a:r>
            <a:r>
              <a:rPr lang="en-US" sz="6400" dirty="0" smtClean="0"/>
              <a:t>,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en-US" sz="6400" dirty="0" err="1" smtClean="0"/>
              <a:t>меры</a:t>
            </a:r>
            <a:r>
              <a:rPr lang="en-US" sz="6400" dirty="0" smtClean="0"/>
              <a:t> </a:t>
            </a:r>
            <a:r>
              <a:rPr lang="en-US" sz="6400" dirty="0" err="1"/>
              <a:t>стимулирования</a:t>
            </a:r>
            <a:r>
              <a:rPr lang="en-US" sz="6400" dirty="0"/>
              <a:t> </a:t>
            </a:r>
            <a:r>
              <a:rPr lang="en-US" sz="6400" dirty="0" err="1"/>
              <a:t>добросовестности</a:t>
            </a:r>
            <a:r>
              <a:rPr lang="en-US" sz="6400" dirty="0" smtClean="0"/>
              <a:t>,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en-US" sz="6400" dirty="0" err="1" smtClean="0"/>
              <a:t>объявление</a:t>
            </a:r>
            <a:r>
              <a:rPr lang="en-US" sz="6400" dirty="0" smtClean="0"/>
              <a:t> </a:t>
            </a:r>
            <a:r>
              <a:rPr lang="en-US" sz="6400" dirty="0" err="1"/>
              <a:t>предостережения</a:t>
            </a:r>
            <a:r>
              <a:rPr lang="en-US" sz="6400" dirty="0" smtClean="0"/>
              <a:t>,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en-US" sz="6400" dirty="0" err="1" smtClean="0"/>
              <a:t>осуществление</a:t>
            </a:r>
            <a:r>
              <a:rPr lang="en-US" sz="6400" dirty="0" smtClean="0"/>
              <a:t> </a:t>
            </a:r>
            <a:r>
              <a:rPr lang="en-US" sz="6400" dirty="0" err="1"/>
              <a:t>консультирования</a:t>
            </a:r>
            <a:r>
              <a:rPr lang="en-US" sz="6400" dirty="0" smtClean="0"/>
              <a:t>,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en-US" sz="6400" dirty="0" err="1" smtClean="0"/>
              <a:t>самообследование</a:t>
            </a:r>
            <a:r>
              <a:rPr lang="en-US" sz="6400" dirty="0" smtClean="0"/>
              <a:t>,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en-US" sz="6400" dirty="0" err="1" smtClean="0"/>
              <a:t>профилактический</a:t>
            </a:r>
            <a:r>
              <a:rPr lang="en-US" sz="6400" dirty="0" smtClean="0"/>
              <a:t> </a:t>
            </a:r>
            <a:r>
              <a:rPr lang="en-US" sz="6400" dirty="0" err="1"/>
              <a:t>визит</a:t>
            </a:r>
            <a:r>
              <a:rPr lang="en-US" sz="6400" dirty="0" smtClean="0"/>
              <a:t>.</a:t>
            </a:r>
            <a:endParaRPr lang="ru-RU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/>
              <a:t>Новые способы контроля</a:t>
            </a:r>
            <a:r>
              <a:rPr lang="ru-RU" sz="6400" dirty="0"/>
              <a:t>: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выездное обследование</a:t>
            </a:r>
            <a:r>
              <a:rPr lang="en-US" sz="6400" dirty="0"/>
              <a:t>,</a:t>
            </a:r>
            <a:endParaRPr lang="ru-RU" sz="6400" dirty="0"/>
          </a:p>
          <a:p>
            <a:pPr>
              <a:lnSpc>
                <a:spcPct val="120000"/>
              </a:lnSpc>
            </a:pPr>
            <a:r>
              <a:rPr lang="ru-RU" sz="6400" dirty="0"/>
              <a:t>инспекционный </a:t>
            </a:r>
            <a:r>
              <a:rPr lang="ru-RU" sz="6400" dirty="0" smtClean="0"/>
              <a:t>визит.</a:t>
            </a:r>
            <a:endParaRPr lang="ru-RU" sz="6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/>
              <a:t>Срок проведения выездной проверки:</a:t>
            </a:r>
          </a:p>
          <a:p>
            <a:pPr>
              <a:lnSpc>
                <a:spcPct val="120000"/>
              </a:lnSpc>
            </a:pPr>
            <a:r>
              <a:rPr lang="ru-RU" sz="6400" dirty="0"/>
              <a:t>10 рабочих </a:t>
            </a:r>
            <a:r>
              <a:rPr lang="ru-RU" sz="6400" dirty="0" smtClean="0"/>
              <a:t>дней, </a:t>
            </a:r>
            <a:endParaRPr lang="ru-RU" sz="6400" dirty="0"/>
          </a:p>
          <a:p>
            <a:pPr>
              <a:lnSpc>
                <a:spcPct val="120000"/>
              </a:lnSpc>
            </a:pPr>
            <a:r>
              <a:rPr lang="ru-RU" sz="6400" dirty="0"/>
              <a:t>50 часов (малое предприятие</a:t>
            </a:r>
            <a:r>
              <a:rPr lang="ru-RU" sz="6400" dirty="0" smtClean="0"/>
              <a:t>),</a:t>
            </a:r>
            <a:endParaRPr lang="ru-RU" sz="6400" dirty="0"/>
          </a:p>
          <a:p>
            <a:pPr>
              <a:lnSpc>
                <a:spcPct val="120000"/>
              </a:lnSpc>
            </a:pPr>
            <a:r>
              <a:rPr lang="ru-RU" sz="6400" dirty="0"/>
              <a:t>15 часов (</a:t>
            </a:r>
            <a:r>
              <a:rPr lang="ru-RU" sz="6400" dirty="0" err="1"/>
              <a:t>микропредприятия</a:t>
            </a:r>
            <a:r>
              <a:rPr lang="ru-RU" sz="6400" dirty="0"/>
              <a:t>, за исключением выездной проверки, основанием для проведения которой является пункт 6 части 1 статьи 57 настоящего Федерального закона и которая для </a:t>
            </a:r>
            <a:r>
              <a:rPr lang="ru-RU" sz="6400" dirty="0" err="1"/>
              <a:t>микропредприятия</a:t>
            </a:r>
            <a:r>
              <a:rPr lang="ru-RU" sz="6400" dirty="0"/>
              <a:t> не может продолжаться более 40 часов</a:t>
            </a:r>
            <a:r>
              <a:rPr lang="ru-RU" sz="6400" dirty="0" smtClean="0"/>
              <a:t>).</a:t>
            </a:r>
            <a:endParaRPr lang="ru-RU" sz="6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17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822653" y="313938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7" name="Rectangle 1"/>
          <p:cNvSpPr>
            <a:spLocks noChangeArrowheads="1"/>
          </p:cNvSpPr>
          <p:nvPr/>
        </p:nvSpPr>
        <p:spPr bwMode="auto">
          <a:xfrm>
            <a:off x="890294" y="147247"/>
            <a:ext cx="10430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Контрольно-надзорная деятельность Управления (2021 г.)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8" name="Диаграмма 227"/>
          <p:cNvGraphicFramePr/>
          <p:nvPr>
            <p:extLst>
              <p:ext uri="{D42A27DB-BD31-4B8C-83A1-F6EECF244321}">
                <p14:modId xmlns:p14="http://schemas.microsoft.com/office/powerpoint/2010/main" xmlns="" val="3542390502"/>
              </p:ext>
            </p:extLst>
          </p:nvPr>
        </p:nvGraphicFramePr>
        <p:xfrm>
          <a:off x="4254215" y="1882099"/>
          <a:ext cx="6658478" cy="229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1" name="Rectangle 1"/>
          <p:cNvSpPr>
            <a:spLocks noChangeArrowheads="1"/>
          </p:cNvSpPr>
          <p:nvPr/>
        </p:nvSpPr>
        <p:spPr bwMode="auto">
          <a:xfrm>
            <a:off x="4134290" y="994551"/>
            <a:ext cx="5865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контрольно-надзорных мероприятий за истекший период 2021 года – 521</a:t>
            </a:r>
          </a:p>
        </p:txBody>
      </p:sp>
      <p:graphicFrame>
        <p:nvGraphicFramePr>
          <p:cNvPr id="232" name="Диаграмма 231"/>
          <p:cNvGraphicFramePr/>
          <p:nvPr>
            <p:extLst>
              <p:ext uri="{D42A27DB-BD31-4B8C-83A1-F6EECF244321}">
                <p14:modId xmlns:p14="http://schemas.microsoft.com/office/powerpoint/2010/main" xmlns="" val="3274718919"/>
              </p:ext>
            </p:extLst>
          </p:nvPr>
        </p:nvGraphicFramePr>
        <p:xfrm>
          <a:off x="317162" y="4333345"/>
          <a:ext cx="11379538" cy="259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4" name="Rectangle 1"/>
          <p:cNvSpPr>
            <a:spLocks noChangeArrowheads="1"/>
          </p:cNvSpPr>
          <p:nvPr/>
        </p:nvSpPr>
        <p:spPr bwMode="auto">
          <a:xfrm>
            <a:off x="1871292" y="3918616"/>
            <a:ext cx="58653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Внеплановые проверки за истекший период 2021 года - 287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3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822653" y="313938"/>
            <a:ext cx="12194847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Прямоугольник 4"/>
          <p:cNvSpPr/>
          <p:nvPr/>
        </p:nvSpPr>
        <p:spPr>
          <a:xfrm>
            <a:off x="4912027" y="1060810"/>
            <a:ext cx="7731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Возбуждено 521 административное дело, к административной ответственности привлечено 508 лиц</a:t>
            </a:r>
            <a:endParaRPr lang="ru-RU" dirty="0"/>
          </a:p>
        </p:txBody>
      </p:sp>
      <p:sp>
        <p:nvSpPr>
          <p:cNvPr id="230" name="Freeform 5"/>
          <p:cNvSpPr>
            <a:spLocks noEditPoints="1"/>
          </p:cNvSpPr>
          <p:nvPr/>
        </p:nvSpPr>
        <p:spPr bwMode="auto">
          <a:xfrm>
            <a:off x="6914552" y="1017275"/>
            <a:ext cx="503486" cy="468658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graphicFrame>
        <p:nvGraphicFramePr>
          <p:cNvPr id="232" name="Диаграмма 231"/>
          <p:cNvGraphicFramePr/>
          <p:nvPr>
            <p:extLst>
              <p:ext uri="{D42A27DB-BD31-4B8C-83A1-F6EECF244321}">
                <p14:modId xmlns:p14="http://schemas.microsoft.com/office/powerpoint/2010/main" xmlns="" val="468214873"/>
              </p:ext>
            </p:extLst>
          </p:nvPr>
        </p:nvGraphicFramePr>
        <p:xfrm>
          <a:off x="5940535" y="1945949"/>
          <a:ext cx="6930828" cy="278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3" name="Прямоугольник 232"/>
          <p:cNvSpPr/>
          <p:nvPr/>
        </p:nvSpPr>
        <p:spPr>
          <a:xfrm>
            <a:off x="1024817" y="2677371"/>
            <a:ext cx="367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Направлено 200 предостережений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Rectangle 1"/>
          <p:cNvSpPr>
            <a:spLocks noChangeArrowheads="1"/>
          </p:cNvSpPr>
          <p:nvPr/>
        </p:nvSpPr>
        <p:spPr bwMode="auto">
          <a:xfrm>
            <a:off x="993482" y="121430"/>
            <a:ext cx="66710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Результативность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КНД 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2021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году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9" name="Freeform 5"/>
          <p:cNvSpPr>
            <a:spLocks noEditPoints="1"/>
          </p:cNvSpPr>
          <p:nvPr/>
        </p:nvSpPr>
        <p:spPr bwMode="auto">
          <a:xfrm>
            <a:off x="9776467" y="1299618"/>
            <a:ext cx="495300" cy="468658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35" name="Диаграмма 234"/>
          <p:cNvGraphicFramePr/>
          <p:nvPr>
            <p:extLst>
              <p:ext uri="{D42A27DB-BD31-4B8C-83A1-F6EECF244321}">
                <p14:modId xmlns:p14="http://schemas.microsoft.com/office/powerpoint/2010/main" xmlns="" val="3704125435"/>
              </p:ext>
            </p:extLst>
          </p:nvPr>
        </p:nvGraphicFramePr>
        <p:xfrm>
          <a:off x="412633" y="3380607"/>
          <a:ext cx="5875108" cy="444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0" name="Freeform 5"/>
          <p:cNvSpPr>
            <a:spLocks noEditPoints="1"/>
          </p:cNvSpPr>
          <p:nvPr/>
        </p:nvSpPr>
        <p:spPr bwMode="auto">
          <a:xfrm>
            <a:off x="2266352" y="2627708"/>
            <a:ext cx="503486" cy="468658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86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1569015" y="132806"/>
            <a:ext cx="8313085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Типовые и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массовые нарушения,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выявленные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 9 месяцев 2021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года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4036896"/>
              </p:ext>
            </p:extLst>
          </p:nvPr>
        </p:nvGraphicFramePr>
        <p:xfrm>
          <a:off x="1647498" y="1001356"/>
          <a:ext cx="9668910" cy="5149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1485"/>
                <a:gridCol w="1611485"/>
                <a:gridCol w="1611485"/>
                <a:gridCol w="1611485"/>
                <a:gridCol w="1611485"/>
                <a:gridCol w="1611485"/>
              </a:tblGrid>
              <a:tr h="348076">
                <a:tc gridSpan="3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</a:rPr>
                        <a:t>Статья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КоАП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РФ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n-lt"/>
                        </a:rPr>
                        <a:t>Кол</a:t>
                      </a:r>
                      <a:r>
                        <a:rPr lang="ru-RU" sz="1800" dirty="0" err="1" smtClean="0">
                          <a:effectLst/>
                          <a:latin typeface="+mn-lt"/>
                        </a:rPr>
                        <a:t>ичество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 gridSpan="6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 panose="02020603050405020304" pitchFamily="18" charset="0"/>
                        </a:rPr>
                        <a:t>Федеральный государственный </a:t>
                      </a:r>
                      <a:r>
                        <a:rPr lang="ru-RU" sz="1800" b="1" u="sng" dirty="0" smtClean="0">
                          <a:latin typeface="+mn-lt"/>
                          <a:ea typeface="Times New Roman" panose="02020603050405020304" pitchFamily="18" charset="0"/>
                        </a:rPr>
                        <a:t>экологический</a:t>
                      </a:r>
                      <a:r>
                        <a:rPr lang="ru-RU" sz="1800" b="1" dirty="0" smtClean="0">
                          <a:latin typeface="+mn-lt"/>
                          <a:ea typeface="Times New Roman" panose="02020603050405020304" pitchFamily="18" charset="0"/>
                        </a:rPr>
                        <a:t> надзор </a:t>
                      </a:r>
                      <a:endParaRPr lang="ru-RU" sz="1800" dirty="0" smtClean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ст.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8.5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67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ст.8.41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6350" algn="l"/>
                        </a:tabLs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ст. 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9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796">
                <a:tc gridSpan="2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dirty="0" smtClean="0">
                          <a:latin typeface="+mn-lt"/>
                        </a:rPr>
                        <a:t>в области использования и охраны водных объектов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области охраны атмосферного воздуха</a:t>
                      </a:r>
                      <a:endParaRPr lang="ru-RU" sz="1800" b="0" u="none" dirty="0" smtClean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области обращения с отходами</a:t>
                      </a:r>
                      <a:endParaRPr lang="ru-RU" sz="1800" b="0" u="none" dirty="0" smtClean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ч. 4 ст.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1 ст.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ст.8.2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07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ст. </a:t>
                      </a:r>
                      <a:r>
                        <a:rPr lang="ru-RU" sz="1800" b="0" kern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7.6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 3 ст.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07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ч. 1 ст. 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076">
                <a:tc gridSpan="6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 panose="02020603050405020304" pitchFamily="18" charset="0"/>
                        </a:rPr>
                        <a:t>Федеральный государственный </a:t>
                      </a:r>
                      <a:r>
                        <a:rPr lang="ru-RU" sz="1800" b="1" u="sng" dirty="0" smtClean="0">
                          <a:latin typeface="+mn-lt"/>
                          <a:ea typeface="Times New Roman" panose="02020603050405020304" pitchFamily="18" charset="0"/>
                        </a:rPr>
                        <a:t>земельный</a:t>
                      </a:r>
                      <a:r>
                        <a:rPr lang="ru-RU" sz="1800" b="1" dirty="0" smtClean="0">
                          <a:latin typeface="+mn-lt"/>
                          <a:ea typeface="Times New Roman" panose="02020603050405020304" pitchFamily="18" charset="0"/>
                        </a:rPr>
                        <a:t> надзор </a:t>
                      </a:r>
                      <a:endParaRPr lang="ru-RU" sz="1800" dirty="0" smtClean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ч.2 ст.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8.6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 gridSpan="6">
                  <a:txBody>
                    <a:bodyPr/>
                    <a:lstStyle/>
                    <a:p>
                      <a:pPr marL="0" marR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 panose="02020603050405020304" pitchFamily="18" charset="0"/>
                        </a:rPr>
                        <a:t>Федеральный государственный </a:t>
                      </a:r>
                      <a:r>
                        <a:rPr lang="ru-RU" sz="1800" b="1" u="sng" dirty="0" smtClean="0">
                          <a:latin typeface="+mn-lt"/>
                          <a:ea typeface="Times New Roman" panose="02020603050405020304" pitchFamily="18" charset="0"/>
                        </a:rPr>
                        <a:t>геологический</a:t>
                      </a:r>
                      <a:r>
                        <a:rPr lang="ru-RU" sz="1800" b="1" dirty="0" smtClean="0">
                          <a:latin typeface="+mn-lt"/>
                          <a:ea typeface="Times New Roman" panose="02020603050405020304" pitchFamily="18" charset="0"/>
                        </a:rPr>
                        <a:t> надзор </a:t>
                      </a:r>
                      <a:endParaRPr lang="ru-RU" sz="1800" dirty="0" smtClean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ч.1 ст.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7.3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45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ч.2 ст.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7.3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23</a:t>
                      </a:r>
                      <a:endParaRPr lang="ru-RU" sz="18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551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2030156" y="283399"/>
            <a:ext cx="8313085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Планирование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 2022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год 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4" name="Диаграмма 223"/>
          <p:cNvGraphicFramePr/>
          <p:nvPr>
            <p:extLst>
              <p:ext uri="{D42A27DB-BD31-4B8C-83A1-F6EECF244321}">
                <p14:modId xmlns:p14="http://schemas.microsoft.com/office/powerpoint/2010/main" xmlns="" val="2887849570"/>
              </p:ext>
            </p:extLst>
          </p:nvPr>
        </p:nvGraphicFramePr>
        <p:xfrm>
          <a:off x="-1017588" y="1463412"/>
          <a:ext cx="13661087" cy="715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205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2030156" y="283399"/>
            <a:ext cx="8313085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Государственная экологическая экспертиза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24" name="Диаграмма 223"/>
          <p:cNvGraphicFramePr/>
          <p:nvPr>
            <p:extLst>
              <p:ext uri="{D42A27DB-BD31-4B8C-83A1-F6EECF244321}">
                <p14:modId xmlns:p14="http://schemas.microsoft.com/office/powerpoint/2010/main" xmlns="" val="2099633847"/>
              </p:ext>
            </p:extLst>
          </p:nvPr>
        </p:nvGraphicFramePr>
        <p:xfrm>
          <a:off x="91758" y="3038836"/>
          <a:ext cx="5429899" cy="360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3" name="Прямоугольник 222"/>
          <p:cNvSpPr/>
          <p:nvPr/>
        </p:nvSpPr>
        <p:spPr>
          <a:xfrm>
            <a:off x="1002761" y="2258376"/>
            <a:ext cx="4118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и проведено   87   ГЭЭ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" name="Freeform 5"/>
          <p:cNvSpPr>
            <a:spLocks noEditPoints="1"/>
          </p:cNvSpPr>
          <p:nvPr/>
        </p:nvSpPr>
        <p:spPr bwMode="auto">
          <a:xfrm>
            <a:off x="3764952" y="2208713"/>
            <a:ext cx="503486" cy="468658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28762" y="1463512"/>
            <a:ext cx="6477617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</a:rPr>
              <a:t>Типовые </a:t>
            </a:r>
            <a:r>
              <a:rPr lang="ru-RU" sz="1600" b="1" dirty="0" smtClean="0">
                <a:latin typeface="Times New Roman" panose="02020603050405020304" pitchFamily="18" charset="0"/>
              </a:rPr>
              <a:t>нарушения</a:t>
            </a:r>
            <a:r>
              <a:rPr lang="ru-RU" sz="1600" dirty="0">
                <a:latin typeface="Times New Roman" panose="02020603050405020304" pitchFamily="18" charset="0"/>
              </a:rPr>
              <a:t> 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600" dirty="0"/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Заявление о предоставлении государственной услуги по организации и проведению ГЭЭ федерального уровня представляется не по форме, а также отсутствует опись направленных на государственную экологическую экспертизу материалов (пункты 19, 22 и 56 Регламента).</a:t>
            </a:r>
            <a:endParaRPr lang="ru-RU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Отсутствует задание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разработку проектной документации.</a:t>
            </a:r>
            <a:endParaRPr lang="ru-RU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Представленные на государственную экологическую экспертизу материалы не содержат обязательных для разработки томов 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постановление Правительства Российской Федерации от 16.02.2008 № 87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предоставляется том материалов оценки воздействия на окружающую среду хозяйственной и иной деятельности (174-ФЗ «Об экологической экспертизе»).</a:t>
            </a:r>
            <a:endParaRPr lang="ru-RU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Заявления направляются без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усиленной квалифицированной электронной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подписи, либо, в случае отсутствия электронной подписи, </a:t>
            </a:r>
            <a:r>
              <a:rPr lang="ru-RU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скан - образов вышеуказанных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заявлений.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37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Заголовок 1"/>
          <p:cNvSpPr txBox="1">
            <a:spLocks/>
          </p:cNvSpPr>
          <p:nvPr/>
        </p:nvSpPr>
        <p:spPr>
          <a:xfrm>
            <a:off x="1661940" y="269980"/>
            <a:ext cx="10107339" cy="35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800"/>
              </a:lnSpc>
              <a:spcBef>
                <a:spcPct val="0"/>
              </a:spcBef>
              <a:buNone/>
              <a:defRPr sz="2000" b="1" spc="230">
                <a:solidFill>
                  <a:srgbClr val="007FDE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Предоставление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государственных услуг за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9 месяцев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2021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года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25203" y="102812"/>
            <a:ext cx="519866" cy="662934"/>
            <a:chOff x="483235" y="413655"/>
            <a:chExt cx="754907" cy="962660"/>
          </a:xfrm>
        </p:grpSpPr>
        <p:sp>
          <p:nvSpPr>
            <p:cNvPr id="1083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84" name="Группа 1083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273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87" name="Группа 586"/>
          <p:cNvGrpSpPr/>
          <p:nvPr/>
        </p:nvGrpSpPr>
        <p:grpSpPr>
          <a:xfrm>
            <a:off x="11316408" y="6333578"/>
            <a:ext cx="977303" cy="593034"/>
            <a:chOff x="-116084" y="652761"/>
            <a:chExt cx="977303" cy="593034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 flipH="1">
              <a:off x="-116084" y="688975"/>
              <a:ext cx="977303" cy="556820"/>
            </a:xfrm>
            <a:prstGeom prst="line">
              <a:avLst/>
            </a:prstGeom>
            <a:ln w="127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 flipH="1">
              <a:off x="-116084" y="652761"/>
              <a:ext cx="977303" cy="556820"/>
            </a:xfrm>
            <a:prstGeom prst="line">
              <a:avLst/>
            </a:prstGeom>
            <a:ln w="12700" cap="rnd">
              <a:solidFill>
                <a:srgbClr val="39A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6" name="Группа 665"/>
          <p:cNvGrpSpPr/>
          <p:nvPr/>
        </p:nvGrpSpPr>
        <p:grpSpPr>
          <a:xfrm>
            <a:off x="1338519" y="1259342"/>
            <a:ext cx="534142" cy="386298"/>
            <a:chOff x="5034809" y="6070600"/>
            <a:chExt cx="529581" cy="382999"/>
          </a:xfrm>
          <a:solidFill>
            <a:srgbClr val="002060"/>
          </a:solidFill>
        </p:grpSpPr>
        <p:sp>
          <p:nvSpPr>
            <p:cNvPr id="667" name="Freeform 411"/>
            <p:cNvSpPr>
              <a:spLocks/>
            </p:cNvSpPr>
            <p:nvPr/>
          </p:nvSpPr>
          <p:spPr bwMode="auto">
            <a:xfrm>
              <a:off x="5034809" y="6186021"/>
              <a:ext cx="133074" cy="10863"/>
            </a:xfrm>
            <a:custGeom>
              <a:avLst/>
              <a:gdLst>
                <a:gd name="T0" fmla="*/ 429 w 429"/>
                <a:gd name="T1" fmla="*/ 0 h 33"/>
                <a:gd name="T2" fmla="*/ 429 w 429"/>
                <a:gd name="T3" fmla="*/ 33 h 33"/>
                <a:gd name="T4" fmla="*/ 0 w 429"/>
                <a:gd name="T5" fmla="*/ 17 h 33"/>
                <a:gd name="T6" fmla="*/ 429 w 429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429" y="0"/>
                  </a:moveTo>
                  <a:lnTo>
                    <a:pt x="429" y="33"/>
                  </a:lnTo>
                  <a:lnTo>
                    <a:pt x="0" y="17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8" name="Freeform 412"/>
            <p:cNvSpPr>
              <a:spLocks/>
            </p:cNvSpPr>
            <p:nvPr/>
          </p:nvSpPr>
          <p:spPr bwMode="auto">
            <a:xfrm>
              <a:off x="5419094" y="6186021"/>
              <a:ext cx="133074" cy="10863"/>
            </a:xfrm>
            <a:custGeom>
              <a:avLst/>
              <a:gdLst>
                <a:gd name="T0" fmla="*/ 0 w 429"/>
                <a:gd name="T1" fmla="*/ 33 h 33"/>
                <a:gd name="T2" fmla="*/ 0 w 429"/>
                <a:gd name="T3" fmla="*/ 0 h 33"/>
                <a:gd name="T4" fmla="*/ 429 w 429"/>
                <a:gd name="T5" fmla="*/ 16 h 33"/>
                <a:gd name="T6" fmla="*/ 0 w 42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3">
                  <a:moveTo>
                    <a:pt x="0" y="33"/>
                  </a:moveTo>
                  <a:lnTo>
                    <a:pt x="0" y="0"/>
                  </a:lnTo>
                  <a:lnTo>
                    <a:pt x="429" y="16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69" name="Oval 413"/>
            <p:cNvSpPr>
              <a:spLocks noChangeArrowheads="1"/>
            </p:cNvSpPr>
            <p:nvPr/>
          </p:nvSpPr>
          <p:spPr bwMode="auto">
            <a:xfrm>
              <a:off x="5303673" y="6142568"/>
              <a:ext cx="43453" cy="434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0" name="Oval 414"/>
            <p:cNvSpPr>
              <a:spLocks noChangeArrowheads="1"/>
            </p:cNvSpPr>
            <p:nvPr/>
          </p:nvSpPr>
          <p:spPr bwMode="auto">
            <a:xfrm>
              <a:off x="5249357" y="6217253"/>
              <a:ext cx="51600" cy="52959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1" name="Oval 415"/>
            <p:cNvSpPr>
              <a:spLocks noChangeArrowheads="1"/>
            </p:cNvSpPr>
            <p:nvPr/>
          </p:nvSpPr>
          <p:spPr bwMode="auto">
            <a:xfrm>
              <a:off x="5267009" y="6172442"/>
              <a:ext cx="29874" cy="2851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2" name="Oval 416"/>
            <p:cNvSpPr>
              <a:spLocks noChangeArrowheads="1"/>
            </p:cNvSpPr>
            <p:nvPr/>
          </p:nvSpPr>
          <p:spPr bwMode="auto">
            <a:xfrm>
              <a:off x="5223557" y="6168369"/>
              <a:ext cx="25801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3" name="Oval 417"/>
            <p:cNvSpPr>
              <a:spLocks noChangeArrowheads="1"/>
            </p:cNvSpPr>
            <p:nvPr/>
          </p:nvSpPr>
          <p:spPr bwMode="auto">
            <a:xfrm>
              <a:off x="5262936" y="6133063"/>
              <a:ext cx="24442" cy="25801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4" name="Oval 418"/>
            <p:cNvSpPr>
              <a:spLocks noChangeArrowheads="1"/>
            </p:cNvSpPr>
            <p:nvPr/>
          </p:nvSpPr>
          <p:spPr bwMode="auto">
            <a:xfrm>
              <a:off x="5309105" y="6200958"/>
              <a:ext cx="42095" cy="42095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5" name="Oval 419"/>
            <p:cNvSpPr>
              <a:spLocks noChangeArrowheads="1"/>
            </p:cNvSpPr>
            <p:nvPr/>
          </p:nvSpPr>
          <p:spPr bwMode="auto">
            <a:xfrm>
              <a:off x="5121715" y="6251200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6" name="Oval 420"/>
            <p:cNvSpPr>
              <a:spLocks noChangeArrowheads="1"/>
            </p:cNvSpPr>
            <p:nvPr/>
          </p:nvSpPr>
          <p:spPr bwMode="auto">
            <a:xfrm>
              <a:off x="5097272" y="6281074"/>
              <a:ext cx="21726" cy="2172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7" name="Oval 421"/>
            <p:cNvSpPr>
              <a:spLocks noChangeArrowheads="1"/>
            </p:cNvSpPr>
            <p:nvPr/>
          </p:nvSpPr>
          <p:spPr bwMode="auto">
            <a:xfrm>
              <a:off x="5105420" y="6263422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8" name="Oval 422"/>
            <p:cNvSpPr>
              <a:spLocks noChangeArrowheads="1"/>
            </p:cNvSpPr>
            <p:nvPr/>
          </p:nvSpPr>
          <p:spPr bwMode="auto">
            <a:xfrm>
              <a:off x="5087767" y="6262064"/>
              <a:ext cx="9506" cy="9506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79" name="Oval 423"/>
            <p:cNvSpPr>
              <a:spLocks noChangeArrowheads="1"/>
            </p:cNvSpPr>
            <p:nvPr/>
          </p:nvSpPr>
          <p:spPr bwMode="auto">
            <a:xfrm>
              <a:off x="5102704" y="6247127"/>
              <a:ext cx="10863" cy="1086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0" name="Oval 424"/>
            <p:cNvSpPr>
              <a:spLocks noChangeArrowheads="1"/>
            </p:cNvSpPr>
            <p:nvPr/>
          </p:nvSpPr>
          <p:spPr bwMode="auto">
            <a:xfrm>
              <a:off x="5121715" y="6274285"/>
              <a:ext cx="17653" cy="17653"/>
            </a:xfrm>
            <a:prstGeom prst="ellipse">
              <a:avLst/>
            </a:pr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1" name="Freeform 425"/>
            <p:cNvSpPr>
              <a:spLocks/>
            </p:cNvSpPr>
            <p:nvPr/>
          </p:nvSpPr>
          <p:spPr bwMode="auto">
            <a:xfrm>
              <a:off x="5152946" y="6372054"/>
              <a:ext cx="19011" cy="19011"/>
            </a:xfrm>
            <a:custGeom>
              <a:avLst/>
              <a:gdLst>
                <a:gd name="T0" fmla="*/ 9 w 63"/>
                <a:gd name="T1" fmla="*/ 48 h 63"/>
                <a:gd name="T2" fmla="*/ 14 w 63"/>
                <a:gd name="T3" fmla="*/ 9 h 63"/>
                <a:gd name="T4" fmla="*/ 53 w 63"/>
                <a:gd name="T5" fmla="*/ 14 h 63"/>
                <a:gd name="T6" fmla="*/ 48 w 63"/>
                <a:gd name="T7" fmla="*/ 53 h 63"/>
                <a:gd name="T8" fmla="*/ 9 w 63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9" y="48"/>
                  </a:moveTo>
                  <a:cubicBezTo>
                    <a:pt x="0" y="36"/>
                    <a:pt x="2" y="19"/>
                    <a:pt x="14" y="9"/>
                  </a:cubicBezTo>
                  <a:cubicBezTo>
                    <a:pt x="26" y="0"/>
                    <a:pt x="44" y="2"/>
                    <a:pt x="53" y="14"/>
                  </a:cubicBezTo>
                  <a:cubicBezTo>
                    <a:pt x="63" y="26"/>
                    <a:pt x="60" y="44"/>
                    <a:pt x="48" y="53"/>
                  </a:cubicBezTo>
                  <a:cubicBezTo>
                    <a:pt x="36" y="63"/>
                    <a:pt x="19" y="61"/>
                    <a:pt x="9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2" name="Freeform 426"/>
            <p:cNvSpPr>
              <a:spLocks/>
            </p:cNvSpPr>
            <p:nvPr/>
          </p:nvSpPr>
          <p:spPr bwMode="auto">
            <a:xfrm>
              <a:off x="5148873" y="6331317"/>
              <a:ext cx="23085" cy="23085"/>
            </a:xfrm>
            <a:custGeom>
              <a:avLst/>
              <a:gdLst>
                <a:gd name="T0" fmla="*/ 12 w 76"/>
                <a:gd name="T1" fmla="*/ 59 h 76"/>
                <a:gd name="T2" fmla="*/ 18 w 76"/>
                <a:gd name="T3" fmla="*/ 12 h 76"/>
                <a:gd name="T4" fmla="*/ 65 w 76"/>
                <a:gd name="T5" fmla="*/ 18 h 76"/>
                <a:gd name="T6" fmla="*/ 59 w 76"/>
                <a:gd name="T7" fmla="*/ 65 h 76"/>
                <a:gd name="T8" fmla="*/ 12 w 76"/>
                <a:gd name="T9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12" y="59"/>
                  </a:moveTo>
                  <a:cubicBezTo>
                    <a:pt x="0" y="44"/>
                    <a:pt x="3" y="23"/>
                    <a:pt x="18" y="12"/>
                  </a:cubicBezTo>
                  <a:cubicBezTo>
                    <a:pt x="32" y="0"/>
                    <a:pt x="53" y="3"/>
                    <a:pt x="65" y="18"/>
                  </a:cubicBezTo>
                  <a:cubicBezTo>
                    <a:pt x="76" y="32"/>
                    <a:pt x="73" y="53"/>
                    <a:pt x="59" y="65"/>
                  </a:cubicBezTo>
                  <a:cubicBezTo>
                    <a:pt x="44" y="76"/>
                    <a:pt x="23" y="73"/>
                    <a:pt x="12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3" name="Freeform 427"/>
            <p:cNvSpPr>
              <a:spLocks/>
            </p:cNvSpPr>
            <p:nvPr/>
          </p:nvSpPr>
          <p:spPr bwMode="auto">
            <a:xfrm>
              <a:off x="5165167" y="6355759"/>
              <a:ext cx="13579" cy="13579"/>
            </a:xfrm>
            <a:custGeom>
              <a:avLst/>
              <a:gdLst>
                <a:gd name="T0" fmla="*/ 6 w 42"/>
                <a:gd name="T1" fmla="*/ 32 h 42"/>
                <a:gd name="T2" fmla="*/ 9 w 42"/>
                <a:gd name="T3" fmla="*/ 6 h 42"/>
                <a:gd name="T4" fmla="*/ 36 w 42"/>
                <a:gd name="T5" fmla="*/ 9 h 42"/>
                <a:gd name="T6" fmla="*/ 32 w 42"/>
                <a:gd name="T7" fmla="*/ 35 h 42"/>
                <a:gd name="T8" fmla="*/ 6 w 42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6" y="32"/>
                  </a:moveTo>
                  <a:cubicBezTo>
                    <a:pt x="0" y="24"/>
                    <a:pt x="1" y="12"/>
                    <a:pt x="9" y="6"/>
                  </a:cubicBezTo>
                  <a:cubicBezTo>
                    <a:pt x="18" y="0"/>
                    <a:pt x="29" y="1"/>
                    <a:pt x="36" y="9"/>
                  </a:cubicBezTo>
                  <a:cubicBezTo>
                    <a:pt x="42" y="17"/>
                    <a:pt x="41" y="29"/>
                    <a:pt x="32" y="35"/>
                  </a:cubicBezTo>
                  <a:cubicBezTo>
                    <a:pt x="24" y="42"/>
                    <a:pt x="13" y="40"/>
                    <a:pt x="6" y="3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4" name="Freeform 428"/>
            <p:cNvSpPr>
              <a:spLocks/>
            </p:cNvSpPr>
            <p:nvPr/>
          </p:nvSpPr>
          <p:spPr bwMode="auto">
            <a:xfrm>
              <a:off x="5181462" y="6347612"/>
              <a:ext cx="12222" cy="10863"/>
            </a:xfrm>
            <a:custGeom>
              <a:avLst/>
              <a:gdLst>
                <a:gd name="T0" fmla="*/ 6 w 37"/>
                <a:gd name="T1" fmla="*/ 28 h 37"/>
                <a:gd name="T2" fmla="*/ 9 w 37"/>
                <a:gd name="T3" fmla="*/ 6 h 37"/>
                <a:gd name="T4" fmla="*/ 31 w 37"/>
                <a:gd name="T5" fmla="*/ 9 h 37"/>
                <a:gd name="T6" fmla="*/ 28 w 37"/>
                <a:gd name="T7" fmla="*/ 31 h 37"/>
                <a:gd name="T8" fmla="*/ 6 w 37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28"/>
                  </a:moveTo>
                  <a:cubicBezTo>
                    <a:pt x="0" y="21"/>
                    <a:pt x="2" y="11"/>
                    <a:pt x="9" y="6"/>
                  </a:cubicBezTo>
                  <a:cubicBezTo>
                    <a:pt x="16" y="0"/>
                    <a:pt x="26" y="2"/>
                    <a:pt x="31" y="9"/>
                  </a:cubicBezTo>
                  <a:cubicBezTo>
                    <a:pt x="37" y="16"/>
                    <a:pt x="36" y="26"/>
                    <a:pt x="28" y="31"/>
                  </a:cubicBezTo>
                  <a:cubicBezTo>
                    <a:pt x="21" y="37"/>
                    <a:pt x="11" y="36"/>
                    <a:pt x="6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5" name="Freeform 429"/>
            <p:cNvSpPr>
              <a:spLocks/>
            </p:cNvSpPr>
            <p:nvPr/>
          </p:nvSpPr>
          <p:spPr bwMode="auto">
            <a:xfrm>
              <a:off x="5178746" y="6367980"/>
              <a:ext cx="10863" cy="10863"/>
            </a:xfrm>
            <a:custGeom>
              <a:avLst/>
              <a:gdLst>
                <a:gd name="T0" fmla="*/ 5 w 36"/>
                <a:gd name="T1" fmla="*/ 28 h 36"/>
                <a:gd name="T2" fmla="*/ 8 w 36"/>
                <a:gd name="T3" fmla="*/ 5 h 36"/>
                <a:gd name="T4" fmla="*/ 31 w 36"/>
                <a:gd name="T5" fmla="*/ 8 h 36"/>
                <a:gd name="T6" fmla="*/ 28 w 36"/>
                <a:gd name="T7" fmla="*/ 31 h 36"/>
                <a:gd name="T8" fmla="*/ 5 w 36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5" y="28"/>
                  </a:moveTo>
                  <a:cubicBezTo>
                    <a:pt x="0" y="21"/>
                    <a:pt x="1" y="11"/>
                    <a:pt x="8" y="5"/>
                  </a:cubicBezTo>
                  <a:cubicBezTo>
                    <a:pt x="15" y="0"/>
                    <a:pt x="25" y="1"/>
                    <a:pt x="31" y="8"/>
                  </a:cubicBezTo>
                  <a:cubicBezTo>
                    <a:pt x="36" y="15"/>
                    <a:pt x="35" y="25"/>
                    <a:pt x="28" y="31"/>
                  </a:cubicBezTo>
                  <a:cubicBezTo>
                    <a:pt x="21" y="36"/>
                    <a:pt x="11" y="35"/>
                    <a:pt x="5" y="2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6" name="Freeform 430"/>
            <p:cNvSpPr>
              <a:spLocks/>
            </p:cNvSpPr>
            <p:nvPr/>
          </p:nvSpPr>
          <p:spPr bwMode="auto">
            <a:xfrm>
              <a:off x="5139367" y="6354401"/>
              <a:ext cx="17653" cy="17653"/>
            </a:xfrm>
            <a:custGeom>
              <a:avLst/>
              <a:gdLst>
                <a:gd name="T0" fmla="*/ 9 w 60"/>
                <a:gd name="T1" fmla="*/ 47 h 61"/>
                <a:gd name="T2" fmla="*/ 13 w 60"/>
                <a:gd name="T3" fmla="*/ 9 h 61"/>
                <a:gd name="T4" fmla="*/ 51 w 60"/>
                <a:gd name="T5" fmla="*/ 14 h 61"/>
                <a:gd name="T6" fmla="*/ 46 w 60"/>
                <a:gd name="T7" fmla="*/ 52 h 61"/>
                <a:gd name="T8" fmla="*/ 9 w 60"/>
                <a:gd name="T9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9" y="47"/>
                  </a:moveTo>
                  <a:cubicBezTo>
                    <a:pt x="0" y="35"/>
                    <a:pt x="2" y="19"/>
                    <a:pt x="13" y="9"/>
                  </a:cubicBezTo>
                  <a:cubicBezTo>
                    <a:pt x="25" y="0"/>
                    <a:pt x="42" y="2"/>
                    <a:pt x="51" y="14"/>
                  </a:cubicBezTo>
                  <a:cubicBezTo>
                    <a:pt x="60" y="26"/>
                    <a:pt x="58" y="43"/>
                    <a:pt x="46" y="52"/>
                  </a:cubicBezTo>
                  <a:cubicBezTo>
                    <a:pt x="35" y="61"/>
                    <a:pt x="18" y="59"/>
                    <a:pt x="9" y="4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7" name="Freeform 431"/>
            <p:cNvSpPr>
              <a:spLocks/>
            </p:cNvSpPr>
            <p:nvPr/>
          </p:nvSpPr>
          <p:spPr bwMode="auto">
            <a:xfrm>
              <a:off x="5459831" y="6282433"/>
              <a:ext cx="14937" cy="14937"/>
            </a:xfrm>
            <a:custGeom>
              <a:avLst/>
              <a:gdLst>
                <a:gd name="T0" fmla="*/ 24 w 50"/>
                <a:gd name="T1" fmla="*/ 50 h 50"/>
                <a:gd name="T2" fmla="*/ 0 w 50"/>
                <a:gd name="T3" fmla="*/ 24 h 50"/>
                <a:gd name="T4" fmla="*/ 25 w 50"/>
                <a:gd name="T5" fmla="*/ 1 h 50"/>
                <a:gd name="T6" fmla="*/ 49 w 50"/>
                <a:gd name="T7" fmla="*/ 26 h 50"/>
                <a:gd name="T8" fmla="*/ 24 w 5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4" y="50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2" y="0"/>
                    <a:pt x="25" y="1"/>
                  </a:cubicBezTo>
                  <a:cubicBezTo>
                    <a:pt x="39" y="1"/>
                    <a:pt x="50" y="12"/>
                    <a:pt x="49" y="26"/>
                  </a:cubicBezTo>
                  <a:cubicBezTo>
                    <a:pt x="49" y="39"/>
                    <a:pt x="37" y="50"/>
                    <a:pt x="24" y="5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8" name="Freeform 432"/>
            <p:cNvSpPr>
              <a:spLocks/>
            </p:cNvSpPr>
            <p:nvPr/>
          </p:nvSpPr>
          <p:spPr bwMode="auto">
            <a:xfrm>
              <a:off x="5431316" y="6260706"/>
              <a:ext cx="19011" cy="17653"/>
            </a:xfrm>
            <a:custGeom>
              <a:avLst/>
              <a:gdLst>
                <a:gd name="T0" fmla="*/ 29 w 60"/>
                <a:gd name="T1" fmla="*/ 59 h 60"/>
                <a:gd name="T2" fmla="*/ 1 w 60"/>
                <a:gd name="T3" fmla="*/ 29 h 60"/>
                <a:gd name="T4" fmla="*/ 31 w 60"/>
                <a:gd name="T5" fmla="*/ 0 h 60"/>
                <a:gd name="T6" fmla="*/ 59 w 60"/>
                <a:gd name="T7" fmla="*/ 31 h 60"/>
                <a:gd name="T8" fmla="*/ 29 w 60"/>
                <a:gd name="T9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29" y="59"/>
                  </a:move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5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ubicBezTo>
                    <a:pt x="59" y="47"/>
                    <a:pt x="45" y="60"/>
                    <a:pt x="29" y="5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89" name="Freeform 433"/>
            <p:cNvSpPr>
              <a:spLocks/>
            </p:cNvSpPr>
            <p:nvPr/>
          </p:nvSpPr>
          <p:spPr bwMode="auto">
            <a:xfrm>
              <a:off x="5454400" y="6267495"/>
              <a:ext cx="10863" cy="9506"/>
            </a:xfrm>
            <a:custGeom>
              <a:avLst/>
              <a:gdLst>
                <a:gd name="T0" fmla="*/ 16 w 33"/>
                <a:gd name="T1" fmla="*/ 33 h 34"/>
                <a:gd name="T2" fmla="*/ 0 w 33"/>
                <a:gd name="T3" fmla="*/ 16 h 34"/>
                <a:gd name="T4" fmla="*/ 17 w 33"/>
                <a:gd name="T5" fmla="*/ 1 h 34"/>
                <a:gd name="T6" fmla="*/ 33 w 33"/>
                <a:gd name="T7" fmla="*/ 17 h 34"/>
                <a:gd name="T8" fmla="*/ 16 w 33"/>
                <a:gd name="T9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8" y="0"/>
                    <a:pt x="17" y="1"/>
                  </a:cubicBezTo>
                  <a:cubicBezTo>
                    <a:pt x="26" y="1"/>
                    <a:pt x="33" y="8"/>
                    <a:pt x="33" y="17"/>
                  </a:cubicBezTo>
                  <a:cubicBezTo>
                    <a:pt x="33" y="27"/>
                    <a:pt x="25" y="34"/>
                    <a:pt x="16" y="3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0" name="Freeform 434"/>
            <p:cNvSpPr>
              <a:spLocks/>
            </p:cNvSpPr>
            <p:nvPr/>
          </p:nvSpPr>
          <p:spPr bwMode="auto">
            <a:xfrm>
              <a:off x="5458474" y="6252559"/>
              <a:ext cx="8147" cy="8147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5 h 29"/>
                <a:gd name="T8" fmla="*/ 14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3"/>
                    <a:pt x="21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1" name="Freeform 435"/>
            <p:cNvSpPr>
              <a:spLocks/>
            </p:cNvSpPr>
            <p:nvPr/>
          </p:nvSpPr>
          <p:spPr bwMode="auto">
            <a:xfrm>
              <a:off x="5469337" y="6266138"/>
              <a:ext cx="9506" cy="8147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1 h 29"/>
                <a:gd name="T6" fmla="*/ 28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8"/>
                    <a:pt x="28" y="15"/>
                  </a:cubicBezTo>
                  <a:cubicBezTo>
                    <a:pt x="28" y="23"/>
                    <a:pt x="22" y="29"/>
                    <a:pt x="14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2" name="Freeform 436"/>
            <p:cNvSpPr>
              <a:spLocks/>
            </p:cNvSpPr>
            <p:nvPr/>
          </p:nvSpPr>
          <p:spPr bwMode="auto">
            <a:xfrm>
              <a:off x="5439463" y="6281074"/>
              <a:ext cx="14937" cy="14937"/>
            </a:xfrm>
            <a:custGeom>
              <a:avLst/>
              <a:gdLst>
                <a:gd name="T0" fmla="*/ 23 w 48"/>
                <a:gd name="T1" fmla="*/ 48 h 48"/>
                <a:gd name="T2" fmla="*/ 0 w 48"/>
                <a:gd name="T3" fmla="*/ 24 h 48"/>
                <a:gd name="T4" fmla="*/ 25 w 48"/>
                <a:gd name="T5" fmla="*/ 1 h 48"/>
                <a:gd name="T6" fmla="*/ 48 w 48"/>
                <a:gd name="T7" fmla="*/ 25 h 48"/>
                <a:gd name="T8" fmla="*/ 23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3" y="48"/>
                  </a:moveTo>
                  <a:cubicBezTo>
                    <a:pt x="10" y="48"/>
                    <a:pt x="0" y="37"/>
                    <a:pt x="0" y="24"/>
                  </a:cubicBezTo>
                  <a:cubicBezTo>
                    <a:pt x="1" y="11"/>
                    <a:pt x="12" y="0"/>
                    <a:pt x="25" y="1"/>
                  </a:cubicBezTo>
                  <a:cubicBezTo>
                    <a:pt x="38" y="1"/>
                    <a:pt x="48" y="12"/>
                    <a:pt x="48" y="25"/>
                  </a:cubicBezTo>
                  <a:cubicBezTo>
                    <a:pt x="47" y="38"/>
                    <a:pt x="36" y="48"/>
                    <a:pt x="23" y="48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3" name="Freeform 437"/>
            <p:cNvSpPr>
              <a:spLocks/>
            </p:cNvSpPr>
            <p:nvPr/>
          </p:nvSpPr>
          <p:spPr bwMode="auto">
            <a:xfrm>
              <a:off x="5476126" y="6335390"/>
              <a:ext cx="16295" cy="17653"/>
            </a:xfrm>
            <a:custGeom>
              <a:avLst/>
              <a:gdLst>
                <a:gd name="T0" fmla="*/ 9 w 54"/>
                <a:gd name="T1" fmla="*/ 11 h 54"/>
                <a:gd name="T2" fmla="*/ 43 w 54"/>
                <a:gd name="T3" fmla="*/ 9 h 54"/>
                <a:gd name="T4" fmla="*/ 45 w 54"/>
                <a:gd name="T5" fmla="*/ 44 h 54"/>
                <a:gd name="T6" fmla="*/ 10 w 54"/>
                <a:gd name="T7" fmla="*/ 45 h 54"/>
                <a:gd name="T8" fmla="*/ 9 w 54"/>
                <a:gd name="T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9" y="11"/>
                  </a:moveTo>
                  <a:cubicBezTo>
                    <a:pt x="18" y="1"/>
                    <a:pt x="33" y="0"/>
                    <a:pt x="43" y="9"/>
                  </a:cubicBezTo>
                  <a:cubicBezTo>
                    <a:pt x="53" y="18"/>
                    <a:pt x="54" y="34"/>
                    <a:pt x="45" y="44"/>
                  </a:cubicBezTo>
                  <a:cubicBezTo>
                    <a:pt x="36" y="54"/>
                    <a:pt x="20" y="54"/>
                    <a:pt x="10" y="45"/>
                  </a:cubicBezTo>
                  <a:cubicBezTo>
                    <a:pt x="0" y="36"/>
                    <a:pt x="0" y="21"/>
                    <a:pt x="9" y="1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4" name="Freeform 438"/>
            <p:cNvSpPr>
              <a:spLocks/>
            </p:cNvSpPr>
            <p:nvPr/>
          </p:nvSpPr>
          <p:spPr bwMode="auto">
            <a:xfrm>
              <a:off x="5507358" y="6327243"/>
              <a:ext cx="20369" cy="20369"/>
            </a:xfrm>
            <a:custGeom>
              <a:avLst/>
              <a:gdLst>
                <a:gd name="T0" fmla="*/ 11 w 66"/>
                <a:gd name="T1" fmla="*/ 13 h 66"/>
                <a:gd name="T2" fmla="*/ 53 w 66"/>
                <a:gd name="T3" fmla="*/ 11 h 66"/>
                <a:gd name="T4" fmla="*/ 55 w 66"/>
                <a:gd name="T5" fmla="*/ 53 h 66"/>
                <a:gd name="T6" fmla="*/ 13 w 66"/>
                <a:gd name="T7" fmla="*/ 55 h 66"/>
                <a:gd name="T8" fmla="*/ 11 w 66"/>
                <a:gd name="T9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11" y="13"/>
                  </a:moveTo>
                  <a:cubicBezTo>
                    <a:pt x="22" y="1"/>
                    <a:pt x="41" y="0"/>
                    <a:pt x="53" y="11"/>
                  </a:cubicBezTo>
                  <a:cubicBezTo>
                    <a:pt x="65" y="22"/>
                    <a:pt x="66" y="41"/>
                    <a:pt x="55" y="53"/>
                  </a:cubicBezTo>
                  <a:cubicBezTo>
                    <a:pt x="44" y="65"/>
                    <a:pt x="25" y="66"/>
                    <a:pt x="13" y="55"/>
                  </a:cubicBezTo>
                  <a:cubicBezTo>
                    <a:pt x="1" y="44"/>
                    <a:pt x="0" y="25"/>
                    <a:pt x="11" y="1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5" name="Freeform 439"/>
            <p:cNvSpPr>
              <a:spLocks/>
            </p:cNvSpPr>
            <p:nvPr/>
          </p:nvSpPr>
          <p:spPr bwMode="auto">
            <a:xfrm>
              <a:off x="5496495" y="6344896"/>
              <a:ext cx="10863" cy="10863"/>
            </a:xfrm>
            <a:custGeom>
              <a:avLst/>
              <a:gdLst>
                <a:gd name="T0" fmla="*/ 6 w 37"/>
                <a:gd name="T1" fmla="*/ 7 h 37"/>
                <a:gd name="T2" fmla="*/ 30 w 37"/>
                <a:gd name="T3" fmla="*/ 6 h 37"/>
                <a:gd name="T4" fmla="*/ 31 w 37"/>
                <a:gd name="T5" fmla="*/ 29 h 37"/>
                <a:gd name="T6" fmla="*/ 7 w 37"/>
                <a:gd name="T7" fmla="*/ 31 h 37"/>
                <a:gd name="T8" fmla="*/ 6 w 37"/>
                <a:gd name="T9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6" y="7"/>
                  </a:moveTo>
                  <a:cubicBezTo>
                    <a:pt x="12" y="1"/>
                    <a:pt x="23" y="0"/>
                    <a:pt x="30" y="6"/>
                  </a:cubicBezTo>
                  <a:cubicBezTo>
                    <a:pt x="36" y="12"/>
                    <a:pt x="37" y="23"/>
                    <a:pt x="31" y="29"/>
                  </a:cubicBezTo>
                  <a:cubicBezTo>
                    <a:pt x="25" y="36"/>
                    <a:pt x="14" y="37"/>
                    <a:pt x="7" y="31"/>
                  </a:cubicBezTo>
                  <a:cubicBezTo>
                    <a:pt x="1" y="24"/>
                    <a:pt x="0" y="14"/>
                    <a:pt x="6" y="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6" name="Freeform 440"/>
            <p:cNvSpPr>
              <a:spLocks/>
            </p:cNvSpPr>
            <p:nvPr/>
          </p:nvSpPr>
          <p:spPr bwMode="auto">
            <a:xfrm>
              <a:off x="5507358" y="6357117"/>
              <a:ext cx="9506" cy="9506"/>
            </a:xfrm>
            <a:custGeom>
              <a:avLst/>
              <a:gdLst>
                <a:gd name="T0" fmla="*/ 6 w 32"/>
                <a:gd name="T1" fmla="*/ 6 h 32"/>
                <a:gd name="T2" fmla="*/ 26 w 32"/>
                <a:gd name="T3" fmla="*/ 5 h 32"/>
                <a:gd name="T4" fmla="*/ 27 w 32"/>
                <a:gd name="T5" fmla="*/ 25 h 32"/>
                <a:gd name="T6" fmla="*/ 6 w 32"/>
                <a:gd name="T7" fmla="*/ 26 h 32"/>
                <a:gd name="T8" fmla="*/ 6 w 32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6" y="6"/>
                  </a:moveTo>
                  <a:cubicBezTo>
                    <a:pt x="11" y="1"/>
                    <a:pt x="20" y="0"/>
                    <a:pt x="26" y="5"/>
                  </a:cubicBezTo>
                  <a:cubicBezTo>
                    <a:pt x="31" y="11"/>
                    <a:pt x="32" y="20"/>
                    <a:pt x="27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1" y="21"/>
                    <a:pt x="0" y="12"/>
                    <a:pt x="6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7" name="Freeform 441"/>
            <p:cNvSpPr>
              <a:spLocks/>
            </p:cNvSpPr>
            <p:nvPr/>
          </p:nvSpPr>
          <p:spPr bwMode="auto">
            <a:xfrm>
              <a:off x="5489705" y="6357117"/>
              <a:ext cx="9506" cy="9506"/>
            </a:xfrm>
            <a:custGeom>
              <a:avLst/>
              <a:gdLst>
                <a:gd name="T0" fmla="*/ 5 w 31"/>
                <a:gd name="T1" fmla="*/ 6 h 32"/>
                <a:gd name="T2" fmla="*/ 25 w 31"/>
                <a:gd name="T3" fmla="*/ 5 h 32"/>
                <a:gd name="T4" fmla="*/ 26 w 31"/>
                <a:gd name="T5" fmla="*/ 25 h 32"/>
                <a:gd name="T6" fmla="*/ 6 w 31"/>
                <a:gd name="T7" fmla="*/ 26 h 32"/>
                <a:gd name="T8" fmla="*/ 5 w 31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5" y="6"/>
                  </a:moveTo>
                  <a:cubicBezTo>
                    <a:pt x="10" y="0"/>
                    <a:pt x="19" y="0"/>
                    <a:pt x="25" y="5"/>
                  </a:cubicBezTo>
                  <a:cubicBezTo>
                    <a:pt x="31" y="11"/>
                    <a:pt x="31" y="20"/>
                    <a:pt x="26" y="25"/>
                  </a:cubicBezTo>
                  <a:cubicBezTo>
                    <a:pt x="21" y="31"/>
                    <a:pt x="12" y="32"/>
                    <a:pt x="6" y="26"/>
                  </a:cubicBezTo>
                  <a:cubicBezTo>
                    <a:pt x="0" y="21"/>
                    <a:pt x="0" y="12"/>
                    <a:pt x="5" y="6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8" name="Freeform 442"/>
            <p:cNvSpPr>
              <a:spLocks/>
            </p:cNvSpPr>
            <p:nvPr/>
          </p:nvSpPr>
          <p:spPr bwMode="auto">
            <a:xfrm>
              <a:off x="5489705" y="6321811"/>
              <a:ext cx="16295" cy="16295"/>
            </a:xfrm>
            <a:custGeom>
              <a:avLst/>
              <a:gdLst>
                <a:gd name="T0" fmla="*/ 9 w 52"/>
                <a:gd name="T1" fmla="*/ 10 h 52"/>
                <a:gd name="T2" fmla="*/ 42 w 52"/>
                <a:gd name="T3" fmla="*/ 8 h 52"/>
                <a:gd name="T4" fmla="*/ 44 w 52"/>
                <a:gd name="T5" fmla="*/ 42 h 52"/>
                <a:gd name="T6" fmla="*/ 10 w 52"/>
                <a:gd name="T7" fmla="*/ 43 h 52"/>
                <a:gd name="T8" fmla="*/ 9 w 52"/>
                <a:gd name="T9" fmla="*/ 1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9" y="10"/>
                  </a:moveTo>
                  <a:cubicBezTo>
                    <a:pt x="17" y="0"/>
                    <a:pt x="32" y="0"/>
                    <a:pt x="42" y="8"/>
                  </a:cubicBezTo>
                  <a:cubicBezTo>
                    <a:pt x="52" y="17"/>
                    <a:pt x="52" y="32"/>
                    <a:pt x="44" y="42"/>
                  </a:cubicBezTo>
                  <a:cubicBezTo>
                    <a:pt x="35" y="52"/>
                    <a:pt x="20" y="52"/>
                    <a:pt x="10" y="43"/>
                  </a:cubicBezTo>
                  <a:cubicBezTo>
                    <a:pt x="0" y="35"/>
                    <a:pt x="0" y="20"/>
                    <a:pt x="9" y="10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699" name="Freeform 443"/>
            <p:cNvSpPr>
              <a:spLocks/>
            </p:cNvSpPr>
            <p:nvPr/>
          </p:nvSpPr>
          <p:spPr bwMode="auto">
            <a:xfrm>
              <a:off x="5548095" y="6237621"/>
              <a:ext cx="16295" cy="16295"/>
            </a:xfrm>
            <a:custGeom>
              <a:avLst/>
              <a:gdLst>
                <a:gd name="T0" fmla="*/ 49 w 50"/>
                <a:gd name="T1" fmla="*/ 25 h 50"/>
                <a:gd name="T2" fmla="*/ 24 w 50"/>
                <a:gd name="T3" fmla="*/ 49 h 50"/>
                <a:gd name="T4" fmla="*/ 0 w 50"/>
                <a:gd name="T5" fmla="*/ 24 h 50"/>
                <a:gd name="T6" fmla="*/ 25 w 50"/>
                <a:gd name="T7" fmla="*/ 0 h 50"/>
                <a:gd name="T8" fmla="*/ 49 w 50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49" y="25"/>
                  </a:moveTo>
                  <a:cubicBezTo>
                    <a:pt x="49" y="39"/>
                    <a:pt x="38" y="50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1"/>
                    <a:pt x="50" y="12"/>
                    <a:pt x="49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0" name="Freeform 444"/>
            <p:cNvSpPr>
              <a:spLocks/>
            </p:cNvSpPr>
            <p:nvPr/>
          </p:nvSpPr>
          <p:spPr bwMode="auto">
            <a:xfrm>
              <a:off x="5526369" y="6263422"/>
              <a:ext cx="19011" cy="17653"/>
            </a:xfrm>
            <a:custGeom>
              <a:avLst/>
              <a:gdLst>
                <a:gd name="T0" fmla="*/ 59 w 60"/>
                <a:gd name="T1" fmla="*/ 31 h 60"/>
                <a:gd name="T2" fmla="*/ 29 w 60"/>
                <a:gd name="T3" fmla="*/ 59 h 60"/>
                <a:gd name="T4" fmla="*/ 1 w 60"/>
                <a:gd name="T5" fmla="*/ 29 h 60"/>
                <a:gd name="T6" fmla="*/ 31 w 60"/>
                <a:gd name="T7" fmla="*/ 0 h 60"/>
                <a:gd name="T8" fmla="*/ 59 w 6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59" y="31"/>
                  </a:moveTo>
                  <a:cubicBezTo>
                    <a:pt x="59" y="47"/>
                    <a:pt x="45" y="60"/>
                    <a:pt x="29" y="59"/>
                  </a:cubicBezTo>
                  <a:cubicBezTo>
                    <a:pt x="13" y="59"/>
                    <a:pt x="0" y="45"/>
                    <a:pt x="1" y="29"/>
                  </a:cubicBezTo>
                  <a:cubicBezTo>
                    <a:pt x="1" y="13"/>
                    <a:pt x="14" y="0"/>
                    <a:pt x="31" y="0"/>
                  </a:cubicBezTo>
                  <a:cubicBezTo>
                    <a:pt x="47" y="1"/>
                    <a:pt x="60" y="14"/>
                    <a:pt x="59" y="31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1" name="Freeform 445"/>
            <p:cNvSpPr>
              <a:spLocks/>
            </p:cNvSpPr>
            <p:nvPr/>
          </p:nvSpPr>
          <p:spPr bwMode="auto">
            <a:xfrm>
              <a:off x="5533158" y="6247127"/>
              <a:ext cx="10863" cy="10863"/>
            </a:xfrm>
            <a:custGeom>
              <a:avLst/>
              <a:gdLst>
                <a:gd name="T0" fmla="*/ 33 w 33"/>
                <a:gd name="T1" fmla="*/ 17 h 33"/>
                <a:gd name="T2" fmla="*/ 16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17"/>
                  </a:moveTo>
                  <a:cubicBezTo>
                    <a:pt x="33" y="26"/>
                    <a:pt x="25" y="33"/>
                    <a:pt x="16" y="33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2" name="Freeform 446"/>
            <p:cNvSpPr>
              <a:spLocks/>
            </p:cNvSpPr>
            <p:nvPr/>
          </p:nvSpPr>
          <p:spPr bwMode="auto">
            <a:xfrm>
              <a:off x="5519579" y="6245769"/>
              <a:ext cx="8147" cy="9506"/>
            </a:xfrm>
            <a:custGeom>
              <a:avLst/>
              <a:gdLst>
                <a:gd name="T0" fmla="*/ 28 w 28"/>
                <a:gd name="T1" fmla="*/ 15 h 29"/>
                <a:gd name="T2" fmla="*/ 14 w 28"/>
                <a:gd name="T3" fmla="*/ 28 h 29"/>
                <a:gd name="T4" fmla="*/ 0 w 28"/>
                <a:gd name="T5" fmla="*/ 14 h 29"/>
                <a:gd name="T6" fmla="*/ 14 w 28"/>
                <a:gd name="T7" fmla="*/ 0 h 29"/>
                <a:gd name="T8" fmla="*/ 28 w 28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15"/>
                  </a:moveTo>
                  <a:cubicBezTo>
                    <a:pt x="28" y="22"/>
                    <a:pt x="22" y="29"/>
                    <a:pt x="14" y="28"/>
                  </a:cubicBez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7"/>
                    <a:pt x="28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3" name="Freeform 447"/>
            <p:cNvSpPr>
              <a:spLocks/>
            </p:cNvSpPr>
            <p:nvPr/>
          </p:nvSpPr>
          <p:spPr bwMode="auto">
            <a:xfrm>
              <a:off x="5533158" y="6233548"/>
              <a:ext cx="8147" cy="9506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29 h 29"/>
                <a:gd name="T4" fmla="*/ 0 w 29"/>
                <a:gd name="T5" fmla="*/ 15 h 29"/>
                <a:gd name="T6" fmla="*/ 15 w 29"/>
                <a:gd name="T7" fmla="*/ 1 h 29"/>
                <a:gd name="T8" fmla="*/ 29 w 29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8" y="23"/>
                    <a:pt x="22" y="29"/>
                    <a:pt x="14" y="29"/>
                  </a:cubicBezTo>
                  <a:cubicBezTo>
                    <a:pt x="6" y="29"/>
                    <a:pt x="0" y="22"/>
                    <a:pt x="0" y="15"/>
                  </a:cubicBezTo>
                  <a:cubicBezTo>
                    <a:pt x="0" y="7"/>
                    <a:pt x="7" y="0"/>
                    <a:pt x="15" y="1"/>
                  </a:cubicBezTo>
                  <a:cubicBezTo>
                    <a:pt x="22" y="1"/>
                    <a:pt x="29" y="7"/>
                    <a:pt x="29" y="1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4" name="Freeform 448"/>
            <p:cNvSpPr>
              <a:spLocks/>
            </p:cNvSpPr>
            <p:nvPr/>
          </p:nvSpPr>
          <p:spPr bwMode="auto">
            <a:xfrm>
              <a:off x="5548095" y="6257990"/>
              <a:ext cx="14937" cy="14937"/>
            </a:xfrm>
            <a:custGeom>
              <a:avLst/>
              <a:gdLst>
                <a:gd name="T0" fmla="*/ 48 w 48"/>
                <a:gd name="T1" fmla="*/ 24 h 48"/>
                <a:gd name="T2" fmla="*/ 24 w 48"/>
                <a:gd name="T3" fmla="*/ 47 h 48"/>
                <a:gd name="T4" fmla="*/ 1 w 48"/>
                <a:gd name="T5" fmla="*/ 23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7"/>
                    <a:pt x="37" y="48"/>
                    <a:pt x="24" y="47"/>
                  </a:cubicBezTo>
                  <a:cubicBezTo>
                    <a:pt x="11" y="47"/>
                    <a:pt x="0" y="36"/>
                    <a:pt x="1" y="23"/>
                  </a:cubicBezTo>
                  <a:cubicBezTo>
                    <a:pt x="1" y="10"/>
                    <a:pt x="12" y="0"/>
                    <a:pt x="25" y="0"/>
                  </a:cubicBezTo>
                  <a:cubicBezTo>
                    <a:pt x="38" y="0"/>
                    <a:pt x="48" y="11"/>
                    <a:pt x="48" y="24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5" name="Freeform 449"/>
            <p:cNvSpPr>
              <a:spLocks/>
            </p:cNvSpPr>
            <p:nvPr/>
          </p:nvSpPr>
          <p:spPr bwMode="auto">
            <a:xfrm>
              <a:off x="5271084" y="6415507"/>
              <a:ext cx="17653" cy="17653"/>
            </a:xfrm>
            <a:custGeom>
              <a:avLst/>
              <a:gdLst>
                <a:gd name="T0" fmla="*/ 46 w 55"/>
                <a:gd name="T1" fmla="*/ 43 h 55"/>
                <a:gd name="T2" fmla="*/ 11 w 55"/>
                <a:gd name="T3" fmla="*/ 46 h 55"/>
                <a:gd name="T4" fmla="*/ 8 w 55"/>
                <a:gd name="T5" fmla="*/ 12 h 55"/>
                <a:gd name="T6" fmla="*/ 43 w 55"/>
                <a:gd name="T7" fmla="*/ 8 h 55"/>
                <a:gd name="T8" fmla="*/ 46 w 55"/>
                <a:gd name="T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46" y="43"/>
                  </a:moveTo>
                  <a:cubicBezTo>
                    <a:pt x="37" y="53"/>
                    <a:pt x="22" y="55"/>
                    <a:pt x="11" y="46"/>
                  </a:cubicBezTo>
                  <a:cubicBezTo>
                    <a:pt x="1" y="38"/>
                    <a:pt x="0" y="22"/>
                    <a:pt x="8" y="12"/>
                  </a:cubicBezTo>
                  <a:cubicBezTo>
                    <a:pt x="17" y="1"/>
                    <a:pt x="32" y="0"/>
                    <a:pt x="43" y="8"/>
                  </a:cubicBezTo>
                  <a:cubicBezTo>
                    <a:pt x="53" y="17"/>
                    <a:pt x="55" y="33"/>
                    <a:pt x="46" y="43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6" name="Freeform 450"/>
            <p:cNvSpPr>
              <a:spLocks/>
            </p:cNvSpPr>
            <p:nvPr/>
          </p:nvSpPr>
          <p:spPr bwMode="auto">
            <a:xfrm>
              <a:off x="5237136" y="6422296"/>
              <a:ext cx="20369" cy="21726"/>
            </a:xfrm>
            <a:custGeom>
              <a:avLst/>
              <a:gdLst>
                <a:gd name="T0" fmla="*/ 56 w 66"/>
                <a:gd name="T1" fmla="*/ 52 h 67"/>
                <a:gd name="T2" fmla="*/ 15 w 66"/>
                <a:gd name="T3" fmla="*/ 56 h 67"/>
                <a:gd name="T4" fmla="*/ 11 w 66"/>
                <a:gd name="T5" fmla="*/ 15 h 67"/>
                <a:gd name="T6" fmla="*/ 52 w 66"/>
                <a:gd name="T7" fmla="*/ 11 h 67"/>
                <a:gd name="T8" fmla="*/ 56 w 66"/>
                <a:gd name="T9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56" y="52"/>
                  </a:moveTo>
                  <a:cubicBezTo>
                    <a:pt x="46" y="65"/>
                    <a:pt x="27" y="67"/>
                    <a:pt x="15" y="56"/>
                  </a:cubicBezTo>
                  <a:cubicBezTo>
                    <a:pt x="2" y="46"/>
                    <a:pt x="0" y="27"/>
                    <a:pt x="11" y="15"/>
                  </a:cubicBezTo>
                  <a:cubicBezTo>
                    <a:pt x="21" y="2"/>
                    <a:pt x="40" y="0"/>
                    <a:pt x="52" y="11"/>
                  </a:cubicBezTo>
                  <a:cubicBezTo>
                    <a:pt x="65" y="21"/>
                    <a:pt x="66" y="40"/>
                    <a:pt x="56" y="5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7" name="Freeform 451"/>
            <p:cNvSpPr>
              <a:spLocks/>
            </p:cNvSpPr>
            <p:nvPr/>
          </p:nvSpPr>
          <p:spPr bwMode="auto">
            <a:xfrm>
              <a:off x="5256146" y="6414148"/>
              <a:ext cx="10863" cy="10863"/>
            </a:xfrm>
            <a:custGeom>
              <a:avLst/>
              <a:gdLst>
                <a:gd name="T0" fmla="*/ 31 w 37"/>
                <a:gd name="T1" fmla="*/ 29 h 37"/>
                <a:gd name="T2" fmla="*/ 8 w 37"/>
                <a:gd name="T3" fmla="*/ 32 h 37"/>
                <a:gd name="T4" fmla="*/ 6 w 37"/>
                <a:gd name="T5" fmla="*/ 8 h 37"/>
                <a:gd name="T6" fmla="*/ 29 w 37"/>
                <a:gd name="T7" fmla="*/ 6 h 37"/>
                <a:gd name="T8" fmla="*/ 31 w 37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1" y="29"/>
                  </a:moveTo>
                  <a:cubicBezTo>
                    <a:pt x="26" y="36"/>
                    <a:pt x="15" y="37"/>
                    <a:pt x="8" y="32"/>
                  </a:cubicBezTo>
                  <a:cubicBezTo>
                    <a:pt x="1" y="26"/>
                    <a:pt x="0" y="15"/>
                    <a:pt x="6" y="8"/>
                  </a:cubicBezTo>
                  <a:cubicBezTo>
                    <a:pt x="12" y="1"/>
                    <a:pt x="22" y="0"/>
                    <a:pt x="29" y="6"/>
                  </a:cubicBezTo>
                  <a:cubicBezTo>
                    <a:pt x="36" y="12"/>
                    <a:pt x="37" y="22"/>
                    <a:pt x="31" y="29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8" name="Freeform 452"/>
            <p:cNvSpPr>
              <a:spLocks/>
            </p:cNvSpPr>
            <p:nvPr/>
          </p:nvSpPr>
          <p:spPr bwMode="auto">
            <a:xfrm>
              <a:off x="5245283" y="6403285"/>
              <a:ext cx="10863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09" name="Freeform 453"/>
            <p:cNvSpPr>
              <a:spLocks/>
            </p:cNvSpPr>
            <p:nvPr/>
          </p:nvSpPr>
          <p:spPr bwMode="auto">
            <a:xfrm>
              <a:off x="5264294" y="6401928"/>
              <a:ext cx="9506" cy="9506"/>
            </a:xfrm>
            <a:custGeom>
              <a:avLst/>
              <a:gdLst>
                <a:gd name="T0" fmla="*/ 27 w 32"/>
                <a:gd name="T1" fmla="*/ 25 h 32"/>
                <a:gd name="T2" fmla="*/ 7 w 32"/>
                <a:gd name="T3" fmla="*/ 27 h 32"/>
                <a:gd name="T4" fmla="*/ 5 w 32"/>
                <a:gd name="T5" fmla="*/ 7 h 32"/>
                <a:gd name="T6" fmla="*/ 25 w 32"/>
                <a:gd name="T7" fmla="*/ 5 h 32"/>
                <a:gd name="T8" fmla="*/ 27 w 32"/>
                <a:gd name="T9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7" y="25"/>
                  </a:moveTo>
                  <a:cubicBezTo>
                    <a:pt x="22" y="31"/>
                    <a:pt x="13" y="32"/>
                    <a:pt x="7" y="27"/>
                  </a:cubicBezTo>
                  <a:cubicBezTo>
                    <a:pt x="1" y="22"/>
                    <a:pt x="0" y="13"/>
                    <a:pt x="5" y="7"/>
                  </a:cubicBezTo>
                  <a:cubicBezTo>
                    <a:pt x="10" y="1"/>
                    <a:pt x="19" y="0"/>
                    <a:pt x="25" y="5"/>
                  </a:cubicBezTo>
                  <a:cubicBezTo>
                    <a:pt x="31" y="10"/>
                    <a:pt x="32" y="19"/>
                    <a:pt x="27" y="25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0" name="Freeform 454"/>
            <p:cNvSpPr>
              <a:spLocks/>
            </p:cNvSpPr>
            <p:nvPr/>
          </p:nvSpPr>
          <p:spPr bwMode="auto">
            <a:xfrm>
              <a:off x="5258862" y="6431802"/>
              <a:ext cx="16295" cy="16295"/>
            </a:xfrm>
            <a:custGeom>
              <a:avLst/>
              <a:gdLst>
                <a:gd name="T0" fmla="*/ 45 w 53"/>
                <a:gd name="T1" fmla="*/ 42 h 53"/>
                <a:gd name="T2" fmla="*/ 11 w 53"/>
                <a:gd name="T3" fmla="*/ 45 h 53"/>
                <a:gd name="T4" fmla="*/ 8 w 53"/>
                <a:gd name="T5" fmla="*/ 12 h 53"/>
                <a:gd name="T6" fmla="*/ 41 w 53"/>
                <a:gd name="T7" fmla="*/ 8 h 53"/>
                <a:gd name="T8" fmla="*/ 45 w 53"/>
                <a:gd name="T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45" y="42"/>
                  </a:moveTo>
                  <a:cubicBezTo>
                    <a:pt x="36" y="52"/>
                    <a:pt x="21" y="53"/>
                    <a:pt x="11" y="45"/>
                  </a:cubicBezTo>
                  <a:cubicBezTo>
                    <a:pt x="1" y="37"/>
                    <a:pt x="0" y="22"/>
                    <a:pt x="8" y="12"/>
                  </a:cubicBezTo>
                  <a:cubicBezTo>
                    <a:pt x="16" y="1"/>
                    <a:pt x="31" y="0"/>
                    <a:pt x="41" y="8"/>
                  </a:cubicBezTo>
                  <a:cubicBezTo>
                    <a:pt x="51" y="17"/>
                    <a:pt x="53" y="32"/>
                    <a:pt x="45" y="42"/>
                  </a:cubicBezTo>
                  <a:close/>
                </a:path>
              </a:pathLst>
            </a:custGeom>
            <a:grpFill/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1" name="Freeform 455"/>
            <p:cNvSpPr>
              <a:spLocks/>
            </p:cNvSpPr>
            <p:nvPr/>
          </p:nvSpPr>
          <p:spPr bwMode="auto">
            <a:xfrm rot="20744887">
              <a:off x="5371005" y="6300490"/>
              <a:ext cx="126287" cy="153109"/>
            </a:xfrm>
            <a:custGeom>
              <a:avLst/>
              <a:gdLst>
                <a:gd name="T0" fmla="*/ 479 w 498"/>
                <a:gd name="T1" fmla="*/ 441 h 603"/>
                <a:gd name="T2" fmla="*/ 430 w 498"/>
                <a:gd name="T3" fmla="*/ 549 h 603"/>
                <a:gd name="T4" fmla="*/ 387 w 498"/>
                <a:gd name="T5" fmla="*/ 575 h 603"/>
                <a:gd name="T6" fmla="*/ 269 w 498"/>
                <a:gd name="T7" fmla="*/ 569 h 603"/>
                <a:gd name="T8" fmla="*/ 20 w 498"/>
                <a:gd name="T9" fmla="*/ 163 h 603"/>
                <a:gd name="T10" fmla="*/ 68 w 498"/>
                <a:gd name="T11" fmla="*/ 55 h 603"/>
                <a:gd name="T12" fmla="*/ 111 w 498"/>
                <a:gd name="T13" fmla="*/ 29 h 603"/>
                <a:gd name="T14" fmla="*/ 229 w 498"/>
                <a:gd name="T15" fmla="*/ 34 h 603"/>
                <a:gd name="T16" fmla="*/ 479 w 498"/>
                <a:gd name="T17" fmla="*/ 44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" h="603">
                  <a:moveTo>
                    <a:pt x="479" y="441"/>
                  </a:moveTo>
                  <a:cubicBezTo>
                    <a:pt x="498" y="472"/>
                    <a:pt x="476" y="520"/>
                    <a:pt x="430" y="549"/>
                  </a:cubicBezTo>
                  <a:lnTo>
                    <a:pt x="387" y="575"/>
                  </a:lnTo>
                  <a:cubicBezTo>
                    <a:pt x="341" y="603"/>
                    <a:pt x="288" y="601"/>
                    <a:pt x="269" y="569"/>
                  </a:cubicBezTo>
                  <a:lnTo>
                    <a:pt x="20" y="163"/>
                  </a:lnTo>
                  <a:cubicBezTo>
                    <a:pt x="0" y="131"/>
                    <a:pt x="22" y="83"/>
                    <a:pt x="68" y="55"/>
                  </a:cubicBezTo>
                  <a:lnTo>
                    <a:pt x="111" y="29"/>
                  </a:lnTo>
                  <a:cubicBezTo>
                    <a:pt x="157" y="0"/>
                    <a:pt x="210" y="3"/>
                    <a:pt x="229" y="34"/>
                  </a:cubicBezTo>
                  <a:lnTo>
                    <a:pt x="479" y="441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2" name="Freeform 456"/>
            <p:cNvSpPr>
              <a:spLocks/>
            </p:cNvSpPr>
            <p:nvPr/>
          </p:nvSpPr>
          <p:spPr bwMode="auto">
            <a:xfrm rot="20744887">
              <a:off x="5342401" y="6270392"/>
              <a:ext cx="82832" cy="101843"/>
            </a:xfrm>
            <a:custGeom>
              <a:avLst/>
              <a:gdLst>
                <a:gd name="T0" fmla="*/ 258 w 269"/>
                <a:gd name="T1" fmla="*/ 246 h 333"/>
                <a:gd name="T2" fmla="*/ 234 w 269"/>
                <a:gd name="T3" fmla="*/ 304 h 333"/>
                <a:gd name="T4" fmla="*/ 212 w 269"/>
                <a:gd name="T5" fmla="*/ 318 h 333"/>
                <a:gd name="T6" fmla="*/ 149 w 269"/>
                <a:gd name="T7" fmla="*/ 313 h 333"/>
                <a:gd name="T8" fmla="*/ 10 w 269"/>
                <a:gd name="T9" fmla="*/ 86 h 333"/>
                <a:gd name="T10" fmla="*/ 34 w 269"/>
                <a:gd name="T11" fmla="*/ 28 h 333"/>
                <a:gd name="T12" fmla="*/ 56 w 269"/>
                <a:gd name="T13" fmla="*/ 14 h 333"/>
                <a:gd name="T14" fmla="*/ 119 w 269"/>
                <a:gd name="T15" fmla="*/ 19 h 333"/>
                <a:gd name="T16" fmla="*/ 258 w 269"/>
                <a:gd name="T17" fmla="*/ 24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33">
                  <a:moveTo>
                    <a:pt x="258" y="246"/>
                  </a:moveTo>
                  <a:cubicBezTo>
                    <a:pt x="269" y="264"/>
                    <a:pt x="258" y="290"/>
                    <a:pt x="234" y="304"/>
                  </a:cubicBezTo>
                  <a:lnTo>
                    <a:pt x="212" y="318"/>
                  </a:lnTo>
                  <a:cubicBezTo>
                    <a:pt x="188" y="333"/>
                    <a:pt x="160" y="330"/>
                    <a:pt x="149" y="313"/>
                  </a:cubicBezTo>
                  <a:lnTo>
                    <a:pt x="10" y="86"/>
                  </a:lnTo>
                  <a:cubicBezTo>
                    <a:pt x="0" y="69"/>
                    <a:pt x="10" y="43"/>
                    <a:pt x="34" y="28"/>
                  </a:cubicBezTo>
                  <a:lnTo>
                    <a:pt x="56" y="14"/>
                  </a:lnTo>
                  <a:cubicBezTo>
                    <a:pt x="80" y="0"/>
                    <a:pt x="108" y="2"/>
                    <a:pt x="119" y="19"/>
                  </a:cubicBezTo>
                  <a:lnTo>
                    <a:pt x="258" y="246"/>
                  </a:ln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  <p:sp>
          <p:nvSpPr>
            <p:cNvPr id="713" name="Freeform 457"/>
            <p:cNvSpPr>
              <a:spLocks noEditPoints="1"/>
            </p:cNvSpPr>
            <p:nvPr/>
          </p:nvSpPr>
          <p:spPr bwMode="auto">
            <a:xfrm>
              <a:off x="5147514" y="6070600"/>
              <a:ext cx="272938" cy="258001"/>
            </a:xfrm>
            <a:custGeom>
              <a:avLst/>
              <a:gdLst>
                <a:gd name="T0" fmla="*/ 379 w 883"/>
                <a:gd name="T1" fmla="*/ 816 h 837"/>
                <a:gd name="T2" fmla="*/ 117 w 883"/>
                <a:gd name="T3" fmla="*/ 631 h 837"/>
                <a:gd name="T4" fmla="*/ 251 w 883"/>
                <a:gd name="T5" fmla="*/ 73 h 837"/>
                <a:gd name="T6" fmla="*/ 547 w 883"/>
                <a:gd name="T7" fmla="*/ 21 h 837"/>
                <a:gd name="T8" fmla="*/ 809 w 883"/>
                <a:gd name="T9" fmla="*/ 206 h 837"/>
                <a:gd name="T10" fmla="*/ 858 w 883"/>
                <a:gd name="T11" fmla="*/ 513 h 837"/>
                <a:gd name="T12" fmla="*/ 675 w 883"/>
                <a:gd name="T13" fmla="*/ 765 h 837"/>
                <a:gd name="T14" fmla="*/ 379 w 883"/>
                <a:gd name="T15" fmla="*/ 816 h 837"/>
                <a:gd name="T16" fmla="*/ 524 w 883"/>
                <a:gd name="T17" fmla="*/ 130 h 837"/>
                <a:gd name="T18" fmla="*/ 524 w 883"/>
                <a:gd name="T19" fmla="*/ 130 h 837"/>
                <a:gd name="T20" fmla="*/ 309 w 883"/>
                <a:gd name="T21" fmla="*/ 168 h 837"/>
                <a:gd name="T22" fmla="*/ 212 w 883"/>
                <a:gd name="T23" fmla="*/ 573 h 837"/>
                <a:gd name="T24" fmla="*/ 402 w 883"/>
                <a:gd name="T25" fmla="*/ 707 h 837"/>
                <a:gd name="T26" fmla="*/ 617 w 883"/>
                <a:gd name="T27" fmla="*/ 670 h 837"/>
                <a:gd name="T28" fmla="*/ 750 w 883"/>
                <a:gd name="T29" fmla="*/ 487 h 837"/>
                <a:gd name="T30" fmla="*/ 714 w 883"/>
                <a:gd name="T31" fmla="*/ 265 h 837"/>
                <a:gd name="T32" fmla="*/ 524 w 883"/>
                <a:gd name="T33" fmla="*/ 13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3" h="837">
                  <a:moveTo>
                    <a:pt x="379" y="816"/>
                  </a:moveTo>
                  <a:cubicBezTo>
                    <a:pt x="269" y="792"/>
                    <a:pt x="176" y="727"/>
                    <a:pt x="117" y="631"/>
                  </a:cubicBezTo>
                  <a:cubicBezTo>
                    <a:pt x="0" y="440"/>
                    <a:pt x="60" y="190"/>
                    <a:pt x="251" y="73"/>
                  </a:cubicBezTo>
                  <a:cubicBezTo>
                    <a:pt x="340" y="18"/>
                    <a:pt x="445" y="0"/>
                    <a:pt x="547" y="21"/>
                  </a:cubicBezTo>
                  <a:cubicBezTo>
                    <a:pt x="658" y="45"/>
                    <a:pt x="750" y="110"/>
                    <a:pt x="809" y="206"/>
                  </a:cubicBezTo>
                  <a:cubicBezTo>
                    <a:pt x="866" y="299"/>
                    <a:pt x="883" y="408"/>
                    <a:pt x="858" y="513"/>
                  </a:cubicBezTo>
                  <a:cubicBezTo>
                    <a:pt x="833" y="619"/>
                    <a:pt x="768" y="708"/>
                    <a:pt x="675" y="765"/>
                  </a:cubicBezTo>
                  <a:cubicBezTo>
                    <a:pt x="586" y="819"/>
                    <a:pt x="481" y="837"/>
                    <a:pt x="379" y="816"/>
                  </a:cubicBezTo>
                  <a:close/>
                  <a:moveTo>
                    <a:pt x="524" y="130"/>
                  </a:moveTo>
                  <a:lnTo>
                    <a:pt x="524" y="130"/>
                  </a:lnTo>
                  <a:cubicBezTo>
                    <a:pt x="450" y="115"/>
                    <a:pt x="374" y="128"/>
                    <a:pt x="309" y="168"/>
                  </a:cubicBezTo>
                  <a:cubicBezTo>
                    <a:pt x="171" y="252"/>
                    <a:pt x="127" y="434"/>
                    <a:pt x="212" y="573"/>
                  </a:cubicBezTo>
                  <a:cubicBezTo>
                    <a:pt x="255" y="642"/>
                    <a:pt x="322" y="690"/>
                    <a:pt x="402" y="707"/>
                  </a:cubicBezTo>
                  <a:cubicBezTo>
                    <a:pt x="476" y="723"/>
                    <a:pt x="553" y="709"/>
                    <a:pt x="617" y="670"/>
                  </a:cubicBezTo>
                  <a:cubicBezTo>
                    <a:pt x="684" y="629"/>
                    <a:pt x="731" y="564"/>
                    <a:pt x="750" y="487"/>
                  </a:cubicBezTo>
                  <a:cubicBezTo>
                    <a:pt x="768" y="411"/>
                    <a:pt x="755" y="332"/>
                    <a:pt x="714" y="265"/>
                  </a:cubicBezTo>
                  <a:cubicBezTo>
                    <a:pt x="672" y="195"/>
                    <a:pt x="604" y="147"/>
                    <a:pt x="524" y="130"/>
                  </a:cubicBezTo>
                  <a:close/>
                </a:path>
              </a:pathLst>
            </a:custGeom>
            <a:solidFill>
              <a:srgbClr val="39A181"/>
            </a:solidFill>
            <a:ln w="63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1350"/>
                </a:lnSpc>
              </a:pPr>
              <a:endParaRPr lang="ru-RU" sz="2800"/>
            </a:p>
          </p:txBody>
        </p:sp>
      </p:grpSp>
      <p:sp>
        <p:nvSpPr>
          <p:cNvPr id="749" name="Freeform 5"/>
          <p:cNvSpPr>
            <a:spLocks noEditPoints="1"/>
          </p:cNvSpPr>
          <p:nvPr/>
        </p:nvSpPr>
        <p:spPr bwMode="auto">
          <a:xfrm>
            <a:off x="1152882" y="931194"/>
            <a:ext cx="905416" cy="1022766"/>
          </a:xfrm>
          <a:custGeom>
            <a:avLst/>
            <a:gdLst>
              <a:gd name="T0" fmla="*/ 1842 w 3688"/>
              <a:gd name="T1" fmla="*/ 10 h 4166"/>
              <a:gd name="T2" fmla="*/ 1811 w 3688"/>
              <a:gd name="T3" fmla="*/ 10 h 4166"/>
              <a:gd name="T4" fmla="*/ 0 w 3688"/>
              <a:gd name="T5" fmla="*/ 2084 h 4166"/>
              <a:gd name="T6" fmla="*/ 1811 w 3688"/>
              <a:gd name="T7" fmla="*/ 4157 h 4166"/>
              <a:gd name="T8" fmla="*/ 1842 w 3688"/>
              <a:gd name="T9" fmla="*/ 4157 h 4166"/>
              <a:gd name="T10" fmla="*/ 3688 w 3688"/>
              <a:gd name="T11" fmla="*/ 2084 h 4166"/>
              <a:gd name="T12" fmla="*/ 1828 w 3688"/>
              <a:gd name="T13" fmla="*/ 4090 h 4166"/>
              <a:gd name="T14" fmla="*/ 66 w 3688"/>
              <a:gd name="T15" fmla="*/ 2453 h 4166"/>
              <a:gd name="T16" fmla="*/ 66 w 3688"/>
              <a:gd name="T17" fmla="*/ 2084 h 4166"/>
              <a:gd name="T18" fmla="*/ 66 w 3688"/>
              <a:gd name="T19" fmla="*/ 1713 h 4166"/>
              <a:gd name="T20" fmla="*/ 1828 w 3688"/>
              <a:gd name="T21" fmla="*/ 76 h 4166"/>
              <a:gd name="T22" fmla="*/ 185 w 3688"/>
              <a:gd name="T23" fmla="*/ 1176 h 4166"/>
              <a:gd name="T24" fmla="*/ 185 w 3688"/>
              <a:gd name="T25" fmla="*/ 2990 h 4166"/>
              <a:gd name="T26" fmla="*/ 1828 w 3688"/>
              <a:gd name="T27" fmla="*/ 4090 h 4166"/>
              <a:gd name="T28" fmla="*/ 2043 w 3688"/>
              <a:gd name="T29" fmla="*/ 3965 h 4166"/>
              <a:gd name="T30" fmla="*/ 251 w 3688"/>
              <a:gd name="T31" fmla="*/ 2453 h 4166"/>
              <a:gd name="T32" fmla="*/ 251 w 3688"/>
              <a:gd name="T33" fmla="*/ 2084 h 4166"/>
              <a:gd name="T34" fmla="*/ 251 w 3688"/>
              <a:gd name="T35" fmla="*/ 1713 h 4166"/>
              <a:gd name="T36" fmla="*/ 2043 w 3688"/>
              <a:gd name="T37" fmla="*/ 201 h 4166"/>
              <a:gd name="T38" fmla="*/ 2171 w 3688"/>
              <a:gd name="T39" fmla="*/ 272 h 4166"/>
              <a:gd name="T40" fmla="*/ 369 w 3688"/>
              <a:gd name="T41" fmla="*/ 2084 h 4166"/>
              <a:gd name="T42" fmla="*/ 2171 w 3688"/>
              <a:gd name="T43" fmla="*/ 3894 h 4166"/>
              <a:gd name="T44" fmla="*/ 3438 w 3688"/>
              <a:gd name="T45" fmla="*/ 1713 h 4166"/>
              <a:gd name="T46" fmla="*/ 3438 w 3688"/>
              <a:gd name="T47" fmla="*/ 2084 h 4166"/>
              <a:gd name="T48" fmla="*/ 3438 w 3688"/>
              <a:gd name="T49" fmla="*/ 2453 h 4166"/>
              <a:gd name="T50" fmla="*/ 2041 w 3688"/>
              <a:gd name="T51" fmla="*/ 3743 h 4166"/>
              <a:gd name="T52" fmla="*/ 3319 w 3688"/>
              <a:gd name="T53" fmla="*/ 2872 h 4166"/>
              <a:gd name="T54" fmla="*/ 3319 w 3688"/>
              <a:gd name="T55" fmla="*/ 1294 h 4166"/>
              <a:gd name="T56" fmla="*/ 2041 w 3688"/>
              <a:gd name="T57" fmla="*/ 424 h 4166"/>
              <a:gd name="T58" fmla="*/ 3438 w 3688"/>
              <a:gd name="T59" fmla="*/ 1713 h 4166"/>
              <a:gd name="T60" fmla="*/ 436 w 3688"/>
              <a:gd name="T61" fmla="*/ 2834 h 4166"/>
              <a:gd name="T62" fmla="*/ 438 w 3688"/>
              <a:gd name="T63" fmla="*/ 2453 h 4166"/>
              <a:gd name="T64" fmla="*/ 438 w 3688"/>
              <a:gd name="T65" fmla="*/ 1713 h 4166"/>
              <a:gd name="T66" fmla="*/ 436 w 3688"/>
              <a:gd name="T67" fmla="*/ 1334 h 4166"/>
              <a:gd name="T68" fmla="*/ 1844 w 3688"/>
              <a:gd name="T69" fmla="*/ 535 h 4166"/>
              <a:gd name="T70" fmla="*/ 3253 w 3688"/>
              <a:gd name="T71" fmla="*/ 1713 h 4166"/>
              <a:gd name="T72" fmla="*/ 3253 w 3688"/>
              <a:gd name="T73" fmla="*/ 2084 h 4166"/>
              <a:gd name="T74" fmla="*/ 3253 w 3688"/>
              <a:gd name="T75" fmla="*/ 2453 h 4166"/>
              <a:gd name="T76" fmla="*/ 1844 w 3688"/>
              <a:gd name="T77" fmla="*/ 3631 h 4166"/>
              <a:gd name="T78" fmla="*/ 2237 w 3688"/>
              <a:gd name="T79" fmla="*/ 3856 h 4166"/>
              <a:gd name="T80" fmla="*/ 3504 w 3688"/>
              <a:gd name="T81" fmla="*/ 2990 h 4166"/>
              <a:gd name="T82" fmla="*/ 3504 w 3688"/>
              <a:gd name="T83" fmla="*/ 1176 h 4166"/>
              <a:gd name="T84" fmla="*/ 2237 w 3688"/>
              <a:gd name="T85" fmla="*/ 312 h 4166"/>
              <a:gd name="T86" fmla="*/ 3622 w 3688"/>
              <a:gd name="T87" fmla="*/ 1713 h 4166"/>
              <a:gd name="T88" fmla="*/ 3622 w 3688"/>
              <a:gd name="T89" fmla="*/ 2084 h 4166"/>
              <a:gd name="T90" fmla="*/ 3622 w 3688"/>
              <a:gd name="T91" fmla="*/ 2453 h 4166"/>
              <a:gd name="T92" fmla="*/ 2237 w 3688"/>
              <a:gd name="T93" fmla="*/ 3856 h 4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88" h="4166">
                <a:moveTo>
                  <a:pt x="3688" y="1062"/>
                </a:moveTo>
                <a:lnTo>
                  <a:pt x="1842" y="10"/>
                </a:lnTo>
                <a:lnTo>
                  <a:pt x="1825" y="0"/>
                </a:lnTo>
                <a:lnTo>
                  <a:pt x="1811" y="10"/>
                </a:lnTo>
                <a:lnTo>
                  <a:pt x="0" y="1036"/>
                </a:lnTo>
                <a:lnTo>
                  <a:pt x="0" y="2084"/>
                </a:lnTo>
                <a:lnTo>
                  <a:pt x="0" y="3130"/>
                </a:lnTo>
                <a:lnTo>
                  <a:pt x="1811" y="4157"/>
                </a:lnTo>
                <a:lnTo>
                  <a:pt x="1825" y="4166"/>
                </a:lnTo>
                <a:lnTo>
                  <a:pt x="1842" y="4157"/>
                </a:lnTo>
                <a:lnTo>
                  <a:pt x="3688" y="3104"/>
                </a:lnTo>
                <a:lnTo>
                  <a:pt x="3688" y="2084"/>
                </a:lnTo>
                <a:lnTo>
                  <a:pt x="3688" y="1062"/>
                </a:lnTo>
                <a:close/>
                <a:moveTo>
                  <a:pt x="1828" y="4090"/>
                </a:moveTo>
                <a:lnTo>
                  <a:pt x="66" y="3092"/>
                </a:lnTo>
                <a:lnTo>
                  <a:pt x="66" y="2453"/>
                </a:lnTo>
                <a:lnTo>
                  <a:pt x="69" y="2453"/>
                </a:lnTo>
                <a:lnTo>
                  <a:pt x="66" y="2084"/>
                </a:lnTo>
                <a:lnTo>
                  <a:pt x="69" y="1713"/>
                </a:lnTo>
                <a:lnTo>
                  <a:pt x="66" y="1713"/>
                </a:lnTo>
                <a:lnTo>
                  <a:pt x="66" y="1074"/>
                </a:lnTo>
                <a:lnTo>
                  <a:pt x="1828" y="76"/>
                </a:lnTo>
                <a:lnTo>
                  <a:pt x="1977" y="163"/>
                </a:lnTo>
                <a:lnTo>
                  <a:pt x="185" y="1176"/>
                </a:lnTo>
                <a:lnTo>
                  <a:pt x="185" y="2084"/>
                </a:lnTo>
                <a:lnTo>
                  <a:pt x="185" y="2990"/>
                </a:lnTo>
                <a:lnTo>
                  <a:pt x="1977" y="4005"/>
                </a:lnTo>
                <a:lnTo>
                  <a:pt x="1828" y="4090"/>
                </a:lnTo>
                <a:close/>
                <a:moveTo>
                  <a:pt x="2043" y="3967"/>
                </a:moveTo>
                <a:lnTo>
                  <a:pt x="2043" y="3965"/>
                </a:lnTo>
                <a:lnTo>
                  <a:pt x="251" y="2950"/>
                </a:lnTo>
                <a:lnTo>
                  <a:pt x="251" y="2453"/>
                </a:lnTo>
                <a:lnTo>
                  <a:pt x="253" y="2453"/>
                </a:lnTo>
                <a:lnTo>
                  <a:pt x="251" y="2084"/>
                </a:lnTo>
                <a:lnTo>
                  <a:pt x="253" y="1713"/>
                </a:lnTo>
                <a:lnTo>
                  <a:pt x="251" y="1713"/>
                </a:lnTo>
                <a:lnTo>
                  <a:pt x="251" y="1216"/>
                </a:lnTo>
                <a:lnTo>
                  <a:pt x="2043" y="201"/>
                </a:lnTo>
                <a:lnTo>
                  <a:pt x="2043" y="201"/>
                </a:lnTo>
                <a:lnTo>
                  <a:pt x="2171" y="272"/>
                </a:lnTo>
                <a:lnTo>
                  <a:pt x="369" y="1294"/>
                </a:lnTo>
                <a:lnTo>
                  <a:pt x="369" y="2084"/>
                </a:lnTo>
                <a:lnTo>
                  <a:pt x="369" y="2872"/>
                </a:lnTo>
                <a:lnTo>
                  <a:pt x="2171" y="3894"/>
                </a:lnTo>
                <a:lnTo>
                  <a:pt x="2043" y="3967"/>
                </a:lnTo>
                <a:close/>
                <a:moveTo>
                  <a:pt x="3438" y="1713"/>
                </a:moveTo>
                <a:lnTo>
                  <a:pt x="3438" y="1713"/>
                </a:lnTo>
                <a:lnTo>
                  <a:pt x="3438" y="2084"/>
                </a:lnTo>
                <a:lnTo>
                  <a:pt x="3438" y="2453"/>
                </a:lnTo>
                <a:lnTo>
                  <a:pt x="3438" y="2453"/>
                </a:lnTo>
                <a:lnTo>
                  <a:pt x="3438" y="2950"/>
                </a:lnTo>
                <a:lnTo>
                  <a:pt x="2041" y="3743"/>
                </a:lnTo>
                <a:lnTo>
                  <a:pt x="1911" y="3669"/>
                </a:lnTo>
                <a:lnTo>
                  <a:pt x="3319" y="2872"/>
                </a:lnTo>
                <a:lnTo>
                  <a:pt x="3319" y="2084"/>
                </a:lnTo>
                <a:lnTo>
                  <a:pt x="3319" y="1294"/>
                </a:lnTo>
                <a:lnTo>
                  <a:pt x="1911" y="497"/>
                </a:lnTo>
                <a:lnTo>
                  <a:pt x="2041" y="424"/>
                </a:lnTo>
                <a:lnTo>
                  <a:pt x="3438" y="1216"/>
                </a:lnTo>
                <a:lnTo>
                  <a:pt x="3438" y="1713"/>
                </a:lnTo>
                <a:close/>
                <a:moveTo>
                  <a:pt x="1844" y="3631"/>
                </a:moveTo>
                <a:lnTo>
                  <a:pt x="436" y="2834"/>
                </a:lnTo>
                <a:lnTo>
                  <a:pt x="436" y="2453"/>
                </a:lnTo>
                <a:lnTo>
                  <a:pt x="438" y="2453"/>
                </a:lnTo>
                <a:lnTo>
                  <a:pt x="436" y="2084"/>
                </a:lnTo>
                <a:lnTo>
                  <a:pt x="438" y="1713"/>
                </a:lnTo>
                <a:lnTo>
                  <a:pt x="436" y="1713"/>
                </a:lnTo>
                <a:lnTo>
                  <a:pt x="436" y="1334"/>
                </a:lnTo>
                <a:lnTo>
                  <a:pt x="1844" y="535"/>
                </a:lnTo>
                <a:lnTo>
                  <a:pt x="1844" y="535"/>
                </a:lnTo>
                <a:lnTo>
                  <a:pt x="3253" y="1334"/>
                </a:lnTo>
                <a:lnTo>
                  <a:pt x="3253" y="1713"/>
                </a:lnTo>
                <a:lnTo>
                  <a:pt x="3253" y="1713"/>
                </a:lnTo>
                <a:lnTo>
                  <a:pt x="3253" y="2084"/>
                </a:lnTo>
                <a:lnTo>
                  <a:pt x="3253" y="2453"/>
                </a:lnTo>
                <a:lnTo>
                  <a:pt x="3253" y="2453"/>
                </a:lnTo>
                <a:lnTo>
                  <a:pt x="3253" y="2834"/>
                </a:lnTo>
                <a:lnTo>
                  <a:pt x="1844" y="3631"/>
                </a:lnTo>
                <a:lnTo>
                  <a:pt x="1844" y="3631"/>
                </a:lnTo>
                <a:close/>
                <a:moveTo>
                  <a:pt x="2237" y="3856"/>
                </a:moveTo>
                <a:lnTo>
                  <a:pt x="2107" y="3780"/>
                </a:lnTo>
                <a:lnTo>
                  <a:pt x="3504" y="2990"/>
                </a:lnTo>
                <a:lnTo>
                  <a:pt x="3504" y="2084"/>
                </a:lnTo>
                <a:lnTo>
                  <a:pt x="3504" y="1176"/>
                </a:lnTo>
                <a:lnTo>
                  <a:pt x="2107" y="386"/>
                </a:lnTo>
                <a:lnTo>
                  <a:pt x="2237" y="312"/>
                </a:lnTo>
                <a:lnTo>
                  <a:pt x="3622" y="1102"/>
                </a:lnTo>
                <a:lnTo>
                  <a:pt x="3622" y="1713"/>
                </a:lnTo>
                <a:lnTo>
                  <a:pt x="3622" y="1713"/>
                </a:lnTo>
                <a:lnTo>
                  <a:pt x="3622" y="2084"/>
                </a:lnTo>
                <a:lnTo>
                  <a:pt x="3622" y="2453"/>
                </a:lnTo>
                <a:lnTo>
                  <a:pt x="3622" y="2453"/>
                </a:lnTo>
                <a:lnTo>
                  <a:pt x="3622" y="3066"/>
                </a:lnTo>
                <a:lnTo>
                  <a:pt x="2237" y="385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145280" y="416589"/>
            <a:ext cx="12498218" cy="829205"/>
            <a:chOff x="-507044" y="193527"/>
            <a:chExt cx="13150542" cy="1052268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581" name="Группа 580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580" name="Прямая соединительная линия 579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Прямая соединительная линия 624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Прямая соединительная линия 504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8" name="Группа 777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779" name="Прямая соединительная линия 778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Прямая соединительная линия 779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1" name="Группа 780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782" name="Прямая соединительная линия 781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Прямая соединительная линия 782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7860118"/>
              </p:ext>
            </p:extLst>
          </p:nvPr>
        </p:nvGraphicFramePr>
        <p:xfrm>
          <a:off x="2266039" y="1119474"/>
          <a:ext cx="9494160" cy="5376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905"/>
                <a:gridCol w="4946256"/>
                <a:gridCol w="2260600"/>
                <a:gridCol w="1676399"/>
              </a:tblGrid>
              <a:tr h="323283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№ п.п.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Наименование государственной услуги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Всего поступило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Из них положительных решений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  <a:tr h="5388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Лицензирование деятельности по сбору, транспортированию, обработке, утилизации, обезвреживанию, размещению отходов </a:t>
                      </a: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ru-RU" sz="1400">
                          <a:effectLst/>
                        </a:rPr>
                        <a:t>-</a:t>
                      </a:r>
                      <a:r>
                        <a:rPr lang="en-US" sz="1400">
                          <a:effectLst/>
                        </a:rPr>
                        <a:t>IV</a:t>
                      </a:r>
                      <a:r>
                        <a:rPr lang="ru-RU" sz="1400">
                          <a:effectLst/>
                        </a:rPr>
                        <a:t> классов опасности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  <a:tr h="53880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Выдача разрешений на выбросы вредных (загрязняющих) веществ в атмосферный воздух (за исключением радиоактивных веществ) (1 квартал 2021 года)*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Установление нормативов выбросов вредных (загрязняющих) веществ в атмосферный воздух (за исключением радиоактивных веществ) (1 квартал 2021 года)*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  <a:tr h="86208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Установление нормативов допустимых выбросов, временно разрешенных выбросов и выдача разрешения на выбросы загрязняющих веществ в атмосферный воздух (за исключением радиоактивных) (со 2 квартала 2021 года)**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  <a:tr h="754327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Утверждение нормативов образования отходов и лимитов на их размещение применительно к хозяйственной и (или) иной деятельности индивидуальных предпринимателей, юридических лиц на объектах </a:t>
                      </a:r>
                      <a:r>
                        <a:rPr lang="en-US" sz="1400">
                          <a:effectLst/>
                        </a:rPr>
                        <a:t>I</a:t>
                      </a:r>
                      <a:r>
                        <a:rPr lang="ru-RU" sz="1400">
                          <a:effectLst/>
                        </a:rPr>
                        <a:t> категории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  <a:tr h="21552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Выдача комплексного экологического разрешения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  <a:tr h="646566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Государственный учет объектов, оказывающих негативное воздействие на окружающую среду, подлежащих федеральному государственному экологическому надзору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1492 (заявки)</a:t>
                      </a:r>
                      <a:endParaRPr lang="ru-RU" sz="14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481 (</a:t>
                      </a:r>
                      <a:r>
                        <a:rPr lang="en-US" sz="1400" dirty="0" err="1">
                          <a:effectLst/>
                        </a:rPr>
                        <a:t>выдано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свидетельств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88" marR="329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6025914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33996</TotalTime>
  <Words>1493</Words>
  <Application>Microsoft Office PowerPoint</Application>
  <PresentationFormat>Произвольный</PresentationFormat>
  <Paragraphs>185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lyakhovich_s</cp:lastModifiedBy>
  <cp:revision>3423</cp:revision>
  <cp:lastPrinted>2020-03-16T15:06:31Z</cp:lastPrinted>
  <dcterms:created xsi:type="dcterms:W3CDTF">2018-11-28T14:32:55Z</dcterms:created>
  <dcterms:modified xsi:type="dcterms:W3CDTF">2021-12-09T10:38:53Z</dcterms:modified>
</cp:coreProperties>
</file>